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8" r:id="rId3"/>
    <p:sldId id="418" r:id="rId4"/>
    <p:sldId id="297" r:id="rId5"/>
    <p:sldId id="287" r:id="rId6"/>
    <p:sldId id="299" r:id="rId7"/>
    <p:sldId id="419" r:id="rId8"/>
    <p:sldId id="296" r:id="rId9"/>
    <p:sldId id="294" r:id="rId10"/>
    <p:sldId id="258" r:id="rId11"/>
    <p:sldId id="440" r:id="rId12"/>
    <p:sldId id="441" r:id="rId13"/>
    <p:sldId id="259" r:id="rId14"/>
    <p:sldId id="420" r:id="rId15"/>
    <p:sldId id="421" r:id="rId16"/>
    <p:sldId id="422" r:id="rId17"/>
    <p:sldId id="423" r:id="rId18"/>
    <p:sldId id="424" r:id="rId19"/>
    <p:sldId id="265" r:id="rId20"/>
    <p:sldId id="425" r:id="rId21"/>
    <p:sldId id="426" r:id="rId22"/>
    <p:sldId id="442" r:id="rId23"/>
    <p:sldId id="427" r:id="rId24"/>
    <p:sldId id="428" r:id="rId25"/>
    <p:sldId id="270" r:id="rId26"/>
    <p:sldId id="429" r:id="rId27"/>
    <p:sldId id="272" r:id="rId28"/>
    <p:sldId id="318" r:id="rId29"/>
    <p:sldId id="269" r:id="rId30"/>
    <p:sldId id="278" r:id="rId31"/>
    <p:sldId id="260" r:id="rId32"/>
    <p:sldId id="271" r:id="rId33"/>
    <p:sldId id="261" r:id="rId34"/>
    <p:sldId id="273" r:id="rId35"/>
    <p:sldId id="262" r:id="rId36"/>
    <p:sldId id="275" r:id="rId37"/>
    <p:sldId id="266" r:id="rId38"/>
    <p:sldId id="286" r:id="rId39"/>
    <p:sldId id="279" r:id="rId40"/>
    <p:sldId id="267" r:id="rId41"/>
    <p:sldId id="280" r:id="rId42"/>
    <p:sldId id="281" r:id="rId43"/>
    <p:sldId id="282" r:id="rId4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4" y="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1A8E5-CDF1-4F51-925F-863258DF532F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0A2F-D938-408D-B71E-071A60BBADA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95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521A20EC-832F-48BA-9720-989A31EF5E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84358A-51EA-4C26-AFBB-ABD2CD65F231}" type="slidenum">
              <a:rPr lang="en-US" altLang="ru-RU" sz="1200">
                <a:solidFill>
                  <a:srgbClr val="000000"/>
                </a:solidFill>
              </a:rPr>
              <a:pPr/>
              <a:t>3</a:t>
            </a:fld>
            <a:endParaRPr lang="en-US" altLang="ru-RU" sz="1200">
              <a:solidFill>
                <a:srgbClr val="000000"/>
              </a:solidFill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9F18FDED-EB2A-4437-A24A-3A96EDE4E7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38705854-9222-4D28-BD6A-43E3701B91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A4750397-3127-4A0A-BC5A-1C4204769E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8BF8BB-F18D-40E8-9EEB-85CDE3192833}" type="slidenum">
              <a:rPr lang="en-US" altLang="ru-RU">
                <a:latin typeface="Times New Roman" panose="02020603050405020304" pitchFamily="18" charset="0"/>
              </a:rPr>
              <a:pPr/>
              <a:t>32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5B3DC7ED-130D-4469-9DE1-4AEC9E8E93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3D77521C-8891-4AA1-8274-2EF760E0F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5DF21EC7-0653-400F-ABCC-C50AFCF763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146A93-E78B-4F13-B9C7-3EA71206AF9C}" type="slidenum">
              <a:rPr lang="en-US" altLang="ru-RU">
                <a:latin typeface="Times New Roman" panose="02020603050405020304" pitchFamily="18" charset="0"/>
              </a:rPr>
              <a:pPr/>
              <a:t>33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B18D1066-2C23-43A3-85C1-EA4512380A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8FEFED50-8E11-4D95-B0E0-4A01A86B5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00ACE353-E8A8-4952-A83A-BBBE5547E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95C044-F483-4AB0-805C-15A461F56CF7}" type="slidenum">
              <a:rPr lang="en-US" altLang="ru-RU">
                <a:latin typeface="Times New Roman" panose="02020603050405020304" pitchFamily="18" charset="0"/>
              </a:rPr>
              <a:pPr/>
              <a:t>34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891D766A-0B84-43A7-943B-90BB868576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57039E27-C31F-4892-AE3B-CDC154235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D81B90E-CDC0-43CA-9305-2378F7687C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159A66-4D8A-4D65-84DC-0F34D19F371F}" type="slidenum">
              <a:rPr lang="en-US" altLang="ru-RU">
                <a:latin typeface="Times New Roman" panose="02020603050405020304" pitchFamily="18" charset="0"/>
              </a:rPr>
              <a:pPr/>
              <a:t>35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CCBF402-003B-46F3-9075-F74C084170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CB02FDF2-973E-4547-8330-774F5FCB80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EAB2141-E834-4D2A-BD95-E6EA7D3F0E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62BE3C-FE79-4A94-A889-21A8C184EC0D}" type="slidenum">
              <a:rPr lang="en-US" altLang="ru-RU">
                <a:latin typeface="Times New Roman" panose="02020603050405020304" pitchFamily="18" charset="0"/>
              </a:rPr>
              <a:pPr/>
              <a:t>36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202D32FD-55CE-443B-AADE-FC17AB0CB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9870040-B46F-4AE6-933A-4B778E69BC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117F1D0D-9982-4DC7-A803-8F95697496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FA1F8B-0884-4A84-9247-FD8A3173B561}" type="slidenum">
              <a:rPr lang="en-US" altLang="ru-RU">
                <a:latin typeface="Times New Roman" panose="02020603050405020304" pitchFamily="18" charset="0"/>
              </a:rPr>
              <a:pPr/>
              <a:t>37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BAA4046-A7AD-4976-B6F1-E41F34D457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E9199BD-AB27-4FD9-909C-CFF83C4ECF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67E2DEC2-5EE1-4E5D-B581-A7B67DD066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D6F139-1B2F-42F9-B47C-736FACEA1D06}" type="slidenum">
              <a:rPr lang="en-US" altLang="ru-RU">
                <a:latin typeface="Times New Roman" panose="02020603050405020304" pitchFamily="18" charset="0"/>
              </a:rPr>
              <a:pPr/>
              <a:t>38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1035052F-96F4-4FDE-8592-188D75D0AC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7D5D4A3-1376-461C-9477-B748EE1C4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C9A455A8-12F9-4EC6-9FD6-F8F4749477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861ECC-8BD8-411B-BE93-D206868EC7B4}" type="slidenum">
              <a:rPr lang="en-US" altLang="ru-RU">
                <a:latin typeface="Times New Roman" panose="02020603050405020304" pitchFamily="18" charset="0"/>
              </a:rPr>
              <a:pPr/>
              <a:t>39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A99A06E-5F6A-4171-B6D2-40BA4C9C61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BEBD77F-3B9C-49F7-8D78-6E70693766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B81CFEEB-6C91-426D-804D-B51D8F8B51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EDB2C8-AF3C-4B03-B0EC-635B0156701E}" type="slidenum">
              <a:rPr lang="en-US" altLang="ru-RU">
                <a:latin typeface="Times New Roman" panose="02020603050405020304" pitchFamily="18" charset="0"/>
              </a:rPr>
              <a:pPr/>
              <a:t>40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ECE04461-1503-4C15-ABA6-EA13E95984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7C033AD9-1303-4D9C-8485-539918DA0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DD1CED3-6F54-416B-9E36-1831075FA6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78ED50-7429-456E-BA4F-E3103E12599B}" type="slidenum">
              <a:rPr lang="en-US" altLang="ru-RU">
                <a:latin typeface="Times New Roman" panose="02020603050405020304" pitchFamily="18" charset="0"/>
              </a:rPr>
              <a:pPr/>
              <a:t>41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676E846-EBE4-478D-81D3-3D32F806CE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DB81A968-EC92-4F07-BDD0-9D24A5E34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5EC97BCF-70F9-4FF3-83A5-4E02CD9345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3729A3-7106-44F2-83B6-449E9B87BC89}" type="slidenum">
              <a:rPr lang="en-US" altLang="ru-RU">
                <a:latin typeface="Times New Roman" panose="02020603050405020304" pitchFamily="18" charset="0"/>
              </a:rPr>
              <a:pPr/>
              <a:t>4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BB8DDC5A-095E-4D2E-AF2B-AB156D179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B638880-B7DC-4260-8E90-7428A8855F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5CB07D1-98A9-4BFE-B8CB-ABEAA8A5A3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603E90-89B9-4BC8-80A3-465A065AE783}" type="slidenum">
              <a:rPr lang="en-US" altLang="ru-RU">
                <a:latin typeface="Times New Roman" panose="02020603050405020304" pitchFamily="18" charset="0"/>
              </a:rPr>
              <a:pPr/>
              <a:t>42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D0F825E1-C50A-43C8-834A-EA652ED27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FAF1D963-A5D6-416F-9E07-CC501704A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9AE0F1AE-6D30-4C72-819D-7B2C06FEF9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920C2F-75A8-4D81-BA60-F086C9C17FF7}" type="slidenum">
              <a:rPr lang="en-US" altLang="ru-RU">
                <a:latin typeface="Times New Roman" panose="02020603050405020304" pitchFamily="18" charset="0"/>
              </a:rPr>
              <a:pPr/>
              <a:t>43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4BD93A8-45A8-4706-9F8B-68F9713C78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00A1F392-AD4E-4332-A93C-D36E34241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723C13FE-AB58-492B-B93C-D9509A0594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354ECD-306A-40D1-B5E7-0E03C134BFD4}" type="slidenum">
              <a:rPr lang="en-US" altLang="ru-RU">
                <a:latin typeface="Times New Roman" panose="02020603050405020304" pitchFamily="18" charset="0"/>
              </a:rPr>
              <a:pPr/>
              <a:t>5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E67F912-E445-462A-A816-AB02363F77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561D8406-A2CE-4D55-9537-30ECCDE3C8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452C167B-8D8B-40C8-AAEC-842F5BFC63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A4BC35-4850-43A7-BC00-24D3AA3FA607}" type="slidenum">
              <a:rPr lang="en-US" altLang="ru-RU">
                <a:latin typeface="Times New Roman" panose="02020603050405020304" pitchFamily="18" charset="0"/>
              </a:rPr>
              <a:pPr/>
              <a:t>6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919151A-725E-472A-B51C-9E95EA93FE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59C1B4-F706-48FE-A605-4CFFA4036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212C1A52-3A73-4DD4-A6C4-345B0F454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3DDC03-EAC4-4AAC-8E7B-425484D430A7}" type="slidenum">
              <a:rPr lang="en-US" altLang="ru-RU">
                <a:latin typeface="Times New Roman" panose="02020603050405020304" pitchFamily="18" charset="0"/>
              </a:rPr>
              <a:pPr/>
              <a:t>8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FFC8E5A7-3691-4689-A7DF-12D128C69F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564F1BEE-A4D3-4E3E-B2FE-E62643D901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D1166B23-6060-4C63-BA43-CFC3915C9C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7EE32E-128E-49F1-A078-E9AF3A749154}" type="slidenum">
              <a:rPr lang="en-US" altLang="ru-RU">
                <a:latin typeface="Times New Roman" panose="02020603050405020304" pitchFamily="18" charset="0"/>
              </a:rPr>
              <a:pPr/>
              <a:t>9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D4E66E2A-3D4D-452E-8B80-37D5D3DB71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E50C695-1F5F-4D34-9DCB-C68A09347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2565C7F-325D-4DBB-96EE-22774F4A6B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2B9A35-326E-4787-A142-7F7DDBF659AD}" type="slidenum">
              <a:rPr lang="en-US" altLang="ru-RU">
                <a:latin typeface="Times New Roman" panose="02020603050405020304" pitchFamily="18" charset="0"/>
              </a:rPr>
              <a:pPr/>
              <a:t>29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ABD22FB2-5E1C-48B9-87AF-301359C5DC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C1C4E61-F45D-428E-B3BA-ADC476BA68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F11BBB02-B5FB-4372-9036-BA1BE35111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8B8A3E-D05B-4556-8E55-CB5FE5FBEA3B}" type="slidenum">
              <a:rPr lang="en-US" altLang="ru-RU">
                <a:latin typeface="Times New Roman" panose="02020603050405020304" pitchFamily="18" charset="0"/>
              </a:rPr>
              <a:pPr/>
              <a:t>30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417BB668-F96D-4A8B-930A-81D45C83E6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4080C78-2F38-40DB-9462-C4A5B9593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C5534299-0F89-4ABA-B993-170D67C440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24C887-9A69-4F33-B07B-C7E58B623B27}" type="slidenum">
              <a:rPr lang="en-US" altLang="ru-RU">
                <a:latin typeface="Times New Roman" panose="02020603050405020304" pitchFamily="18" charset="0"/>
              </a:rPr>
              <a:pPr/>
              <a:t>31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A890534-67F3-48BE-A2F5-13ED4E5919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C0F2E7C7-1329-481D-96F7-C20A41EF0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1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677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49325" y="1981200"/>
            <a:ext cx="3754438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856163" y="1981200"/>
            <a:ext cx="3754437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949325" y="4114800"/>
            <a:ext cx="3754438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856163" y="4114800"/>
            <a:ext cx="3754437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BECAF58-B84F-4682-A3E1-842BBA91DB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F08A410-3E4B-4E5F-AAA0-5DBD0381CD3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BFD436-C484-4F56-8E5A-1AB24682A088}" type="slidenum">
              <a:rPr lang="en-US" altLang="ru-RU"/>
              <a:pPr/>
              <a:t>‹№›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41026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856163" y="1981200"/>
            <a:ext cx="3754437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856163" y="4114800"/>
            <a:ext cx="3754437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11CDF3E-6C71-461A-AC69-046F5EF647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62EF074-81B8-4D54-B059-C9542125A1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EF937E-C497-4C15-B5FE-90C107531559}" type="slidenum">
              <a:rPr lang="en-US" altLang="ru-RU"/>
              <a:pPr/>
              <a:t>‹№›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46657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949325" y="1981200"/>
            <a:ext cx="7661275" cy="411480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738497D-601B-4D19-99BF-42E4974C4A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65C43CD-9A21-4D25-BD09-AA68AD1B4A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F324E7-652D-4AB0-A33B-D9E7D58F50D7}" type="slidenum">
              <a:rPr lang="en-US" altLang="ru-RU"/>
              <a:pPr/>
              <a:t>‹№›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850904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1BE73D4-BC4F-4CA0-8030-F5F648B20F1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A579C3B-CB24-4C36-A6AA-8A9B70D1DF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CF21AC-87ED-4FBD-B0F8-A11A0228E52A}" type="slidenum">
              <a:rPr lang="en-US" altLang="ru-RU"/>
              <a:pPr/>
              <a:t>‹№›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87694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CA3C0A-9DFE-41F6-9E2E-E506430A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6737" y="6168363"/>
            <a:ext cx="448769" cy="365125"/>
          </a:xfrm>
        </p:spPr>
        <p:txBody>
          <a:bodyPr/>
          <a:lstStyle/>
          <a:p>
            <a:fld id="{746BC1E4-9FFC-44C0-9689-76C86B3A9246}" type="slidenum">
              <a:rPr lang="de-DE" smtClean="0"/>
              <a:t>‹№›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A60926-AD52-4248-A021-5C316AE69090}"/>
              </a:ext>
            </a:extLst>
          </p:cNvPr>
          <p:cNvSpPr/>
          <p:nvPr userDrawn="1"/>
        </p:nvSpPr>
        <p:spPr>
          <a:xfrm>
            <a:off x="3207657" y="6289083"/>
            <a:ext cx="4809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dirty="0">
                <a:solidFill>
                  <a:srgbClr val="7B45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course has been prepared under support </a:t>
            </a:r>
            <a:r>
              <a:rPr lang="en-US" sz="1050" dirty="0">
                <a:solidFill>
                  <a:srgbClr val="7B45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funding program "Ukraine digital: Ensuring academic success in times of crisis (2022)" by DAAD</a:t>
            </a:r>
            <a:endParaRPr lang="de-DE" sz="1050" dirty="0">
              <a:solidFill>
                <a:srgbClr val="7B45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17B58DB-7AF1-4EC8-92D2-D046964126D7}"/>
              </a:ext>
            </a:extLst>
          </p:cNvPr>
          <p:cNvCxnSpPr/>
          <p:nvPr userDrawn="1"/>
        </p:nvCxnSpPr>
        <p:spPr>
          <a:xfrm>
            <a:off x="306393" y="5899137"/>
            <a:ext cx="85291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095F380-295E-4F52-AB08-D0429007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7660" y="5985800"/>
            <a:ext cx="4809965" cy="365125"/>
          </a:xfrm>
        </p:spPr>
        <p:txBody>
          <a:bodyPr/>
          <a:lstStyle/>
          <a:p>
            <a:r>
              <a:rPr lang="en-GB" dirty="0"/>
              <a:t>Name of the course | Lecturer |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50AB2AC-C397-4CFD-8D66-6BD420679B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93" y="120515"/>
            <a:ext cx="8529113" cy="593837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GB" noProof="0" dirty="0"/>
              <a:t>Name of the slide</a:t>
            </a:r>
          </a:p>
        </p:txBody>
      </p:sp>
    </p:spTree>
    <p:extLst>
      <p:ext uri="{BB962C8B-B14F-4D97-AF65-F5344CB8AC3E}">
        <p14:creationId xmlns:p14="http://schemas.microsoft.com/office/powerpoint/2010/main" val="2923788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44"/>
              <a:t> </a:t>
            </a:r>
            <a:r>
              <a:rPr lang="en-US" spc="-9"/>
              <a:t>Peikert</a:t>
            </a:r>
            <a:endParaRPr lang="en-US" spc="-9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1"/>
              <a:t> </a:t>
            </a:r>
            <a:r>
              <a:rPr lang="en-US"/>
              <a:t>2007</a:t>
            </a:r>
            <a:r>
              <a:rPr lang="en-US" spc="-40"/>
              <a:t> </a:t>
            </a:r>
            <a:r>
              <a:rPr lang="en-US"/>
              <a:t>-</a:t>
            </a:r>
            <a:r>
              <a:rPr lang="en-US" spc="-40"/>
              <a:t> </a:t>
            </a:r>
            <a:r>
              <a:rPr lang="en-US" spc="-18"/>
              <a:t>Tensor</a:t>
            </a:r>
            <a:r>
              <a:rPr lang="en-US" spc="-31"/>
              <a:t> </a:t>
            </a:r>
            <a:r>
              <a:rPr lang="en-US" spc="-9"/>
              <a:t>Fields</a:t>
            </a:r>
            <a:endParaRPr lang="en-US" spc="-9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uk-UA" spc="-9"/>
              <a:t>9-</a:t>
            </a:r>
            <a:fld id="{81D60167-4931-47E6-BA6A-407CBD079E47}" type="slidenum">
              <a:rPr spc="-22" smtClean="0"/>
              <a:pPr marL="11206">
                <a:lnSpc>
                  <a:spcPts val="1257"/>
                </a:lnSpc>
              </a:pPr>
              <a:t>‹№›</a:t>
            </a:fld>
            <a:endParaRPr spc="-22" dirty="0"/>
          </a:p>
        </p:txBody>
      </p:sp>
    </p:spTree>
    <p:extLst>
      <p:ext uri="{BB962C8B-B14F-4D97-AF65-F5344CB8AC3E}">
        <p14:creationId xmlns:p14="http://schemas.microsoft.com/office/powerpoint/2010/main" val="335859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41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44"/>
              <a:t> </a:t>
            </a:r>
            <a:r>
              <a:rPr lang="en-US" spc="-9"/>
              <a:t>Peikert</a:t>
            </a:r>
            <a:endParaRPr lang="en-US" spc="-9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1"/>
              <a:t> </a:t>
            </a:r>
            <a:r>
              <a:rPr lang="en-US"/>
              <a:t>2007</a:t>
            </a:r>
            <a:r>
              <a:rPr lang="en-US" spc="-40"/>
              <a:t> </a:t>
            </a:r>
            <a:r>
              <a:rPr lang="en-US"/>
              <a:t>-</a:t>
            </a:r>
            <a:r>
              <a:rPr lang="en-US" spc="-40"/>
              <a:t> </a:t>
            </a:r>
            <a:r>
              <a:rPr lang="en-US" spc="-18"/>
              <a:t>Tensor</a:t>
            </a:r>
            <a:r>
              <a:rPr lang="en-US" spc="-31"/>
              <a:t> </a:t>
            </a:r>
            <a:r>
              <a:rPr lang="en-US" spc="-9"/>
              <a:t>Fields</a:t>
            </a:r>
            <a:endParaRPr lang="en-US" spc="-9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uk-UA" spc="-9"/>
              <a:t>9-</a:t>
            </a:r>
            <a:fld id="{81D60167-4931-47E6-BA6A-407CBD079E47}" type="slidenum">
              <a:rPr spc="-22" smtClean="0"/>
              <a:pPr marL="11206">
                <a:lnSpc>
                  <a:spcPts val="1257"/>
                </a:lnSpc>
              </a:pPr>
              <a:t>‹№›</a:t>
            </a:fld>
            <a:endParaRPr spc="-22" dirty="0"/>
          </a:p>
        </p:txBody>
      </p:sp>
    </p:spTree>
    <p:extLst>
      <p:ext uri="{BB962C8B-B14F-4D97-AF65-F5344CB8AC3E}">
        <p14:creationId xmlns:p14="http://schemas.microsoft.com/office/powerpoint/2010/main" val="145803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7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08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5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0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4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1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8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01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FAAA5-A14A-44C9-AE63-B0B7E46459D5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5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5liqUk0ZTw?feature=oembed" TargetMode="External"/><Relationship Id="rId4" Type="http://schemas.openxmlformats.org/officeDocument/2006/relationships/hyperlink" Target="https://www.youtube.com/watch?v=f5liqUk0ZT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 samples available on:</a:t>
            </a:r>
          </a:p>
          <a:p>
            <a:r>
              <a:rPr lang="en-US" dirty="0"/>
              <a:t>http://github.com/a-vodka/dv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28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Visualization</a:t>
            </a:r>
            <a:r>
              <a:rPr spc="-62" dirty="0"/>
              <a:t> </a:t>
            </a:r>
            <a:r>
              <a:rPr dirty="0"/>
              <a:t>methods</a:t>
            </a:r>
            <a:r>
              <a:rPr spc="-31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tensor</a:t>
            </a:r>
            <a:r>
              <a:rPr spc="-35" dirty="0"/>
              <a:t> </a:t>
            </a:r>
            <a:r>
              <a:rPr spc="-9" dirty="0"/>
              <a:t>fields: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0" y="6986588"/>
            <a:ext cx="101917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281863" y="6988175"/>
            <a:ext cx="1862137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775700" y="6981825"/>
            <a:ext cx="368300" cy="195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10</a:t>
            </a:fld>
            <a:endParaRPr spc="-22" dirty="0"/>
          </a:p>
        </p:txBody>
      </p:sp>
      <p:sp>
        <p:nvSpPr>
          <p:cNvPr id="4" name="object 4"/>
          <p:cNvSpPr/>
          <p:nvPr/>
        </p:nvSpPr>
        <p:spPr>
          <a:xfrm>
            <a:off x="537883" y="2995332"/>
            <a:ext cx="8068235" cy="863973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857922" y="1531449"/>
            <a:ext cx="7917778" cy="4904265"/>
          </a:xfrm>
          <a:prstGeom prst="rect">
            <a:avLst/>
          </a:prstGeom>
        </p:spPr>
        <p:txBody>
          <a:bodyPr vert="horz" wrap="square" lIns="0" tIns="99732" rIns="0" bIns="0" rtlCol="0">
            <a:spAutoFit/>
          </a:bodyPr>
          <a:lstStyle/>
          <a:p>
            <a:pPr marL="354685" indent="-287446">
              <a:spcBef>
                <a:spcPts val="785"/>
              </a:spcBef>
              <a:buChar char="•"/>
              <a:tabLst>
                <a:tab pos="354685" algn="l"/>
              </a:tabLst>
            </a:pPr>
            <a:r>
              <a:rPr sz="2800" dirty="0">
                <a:latin typeface="Arial"/>
                <a:cs typeface="Arial"/>
              </a:rPr>
              <a:t>tensor</a:t>
            </a:r>
            <a:r>
              <a:rPr sz="2800" spc="-57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glyphs</a:t>
            </a:r>
            <a:endParaRPr sz="2800" dirty="0">
              <a:latin typeface="Arial"/>
              <a:cs typeface="Arial"/>
            </a:endParaRPr>
          </a:p>
          <a:p>
            <a:pPr marL="354685" indent="-287446">
              <a:spcBef>
                <a:spcPts val="697"/>
              </a:spcBef>
              <a:buChar char="•"/>
              <a:tabLst>
                <a:tab pos="354685" algn="l"/>
              </a:tabLst>
            </a:pPr>
            <a:r>
              <a:rPr sz="2800" dirty="0">
                <a:latin typeface="Arial"/>
                <a:cs typeface="Arial"/>
              </a:rPr>
              <a:t>tensor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field</a:t>
            </a:r>
            <a:r>
              <a:rPr sz="2800" spc="-4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lines,</a:t>
            </a:r>
            <a:r>
              <a:rPr sz="2800" spc="-57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hyperstreamlines</a:t>
            </a:r>
            <a:endParaRPr sz="2800" dirty="0">
              <a:latin typeface="Arial"/>
              <a:cs typeface="Arial"/>
            </a:endParaRPr>
          </a:p>
          <a:p>
            <a:pPr marL="354685" indent="-288007">
              <a:spcBef>
                <a:spcPts val="702"/>
              </a:spcBef>
              <a:buChar char="•"/>
              <a:tabLst>
                <a:tab pos="354685" algn="l"/>
              </a:tabLst>
            </a:pPr>
            <a:r>
              <a:rPr sz="2800" dirty="0">
                <a:latin typeface="Arial"/>
                <a:cs typeface="Arial"/>
              </a:rPr>
              <a:t>tensor</a:t>
            </a:r>
            <a:r>
              <a:rPr sz="2800" spc="-4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field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topology</a:t>
            </a:r>
            <a:endParaRPr sz="2800" dirty="0">
              <a:latin typeface="Arial"/>
              <a:cs typeface="Arial"/>
            </a:endParaRPr>
          </a:p>
          <a:p>
            <a:pPr marL="354685" indent="-288007">
              <a:spcBef>
                <a:spcPts val="697"/>
              </a:spcBef>
              <a:buChar char="•"/>
              <a:tabLst>
                <a:tab pos="354685" algn="l"/>
              </a:tabLst>
            </a:pPr>
            <a:r>
              <a:rPr sz="2800" dirty="0">
                <a:latin typeface="Arial"/>
                <a:cs typeface="Arial"/>
              </a:rPr>
              <a:t>fiber</a:t>
            </a:r>
            <a:r>
              <a:rPr sz="2800" spc="-26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bundle</a:t>
            </a:r>
            <a:r>
              <a:rPr sz="2800" spc="-22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tracking</a:t>
            </a:r>
            <a:endParaRPr sz="2800" dirty="0">
              <a:latin typeface="Arial"/>
              <a:cs typeface="Arial"/>
            </a:endParaRPr>
          </a:p>
          <a:p>
            <a:pPr marL="354685" marR="778290" indent="-288007">
              <a:lnSpc>
                <a:spcPct val="110000"/>
              </a:lnSpc>
            </a:pPr>
            <a:r>
              <a:rPr sz="2800" dirty="0">
                <a:latin typeface="Arial"/>
                <a:cs typeface="Arial"/>
              </a:rPr>
              <a:t>Tensor</a:t>
            </a:r>
            <a:r>
              <a:rPr sz="2800" spc="-13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field</a:t>
            </a:r>
            <a:r>
              <a:rPr sz="2800" spc="-18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visualization</a:t>
            </a:r>
            <a:r>
              <a:rPr sz="2800" spc="-3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only</a:t>
            </a:r>
            <a:r>
              <a:rPr sz="2800" spc="-22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deals</a:t>
            </a:r>
            <a:r>
              <a:rPr sz="2800" spc="-18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-18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2</a:t>
            </a:r>
            <a:r>
              <a:rPr sz="2800" baseline="24904" dirty="0">
                <a:latin typeface="Arial"/>
                <a:cs typeface="Arial"/>
              </a:rPr>
              <a:t>nd</a:t>
            </a:r>
            <a:r>
              <a:rPr sz="2800" spc="238" baseline="2490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order </a:t>
            </a:r>
            <a:r>
              <a:rPr sz="2800" spc="-9" dirty="0">
                <a:latin typeface="Arial"/>
                <a:cs typeface="Arial"/>
              </a:rPr>
              <a:t>tensors (matrices).</a:t>
            </a:r>
            <a:endParaRPr sz="2800" dirty="0">
              <a:latin typeface="Arial"/>
              <a:cs typeface="Arial"/>
            </a:endParaRPr>
          </a:p>
          <a:p>
            <a:pPr marL="67239">
              <a:spcBef>
                <a:spcPts val="702"/>
              </a:spcBef>
            </a:pPr>
            <a:r>
              <a:rPr sz="2800" dirty="0">
                <a:latin typeface="Symbol"/>
                <a:cs typeface="Symbol"/>
              </a:rPr>
              <a:t></a:t>
            </a:r>
            <a:r>
              <a:rPr sz="2800" spc="22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eigenvectors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22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eigenvalues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contain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full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information.</a:t>
            </a:r>
            <a:endParaRPr sz="2800" dirty="0">
              <a:latin typeface="Arial"/>
              <a:cs typeface="Arial"/>
            </a:endParaRPr>
          </a:p>
          <a:p>
            <a:pPr marL="354685" marR="15689" indent="-288007">
              <a:lnSpc>
                <a:spcPct val="110000"/>
              </a:lnSpc>
            </a:pPr>
            <a:r>
              <a:rPr sz="2800" dirty="0">
                <a:latin typeface="Arial"/>
                <a:cs typeface="Arial"/>
              </a:rPr>
              <a:t>Separate</a:t>
            </a:r>
            <a:r>
              <a:rPr sz="2800" spc="-57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visualization</a:t>
            </a:r>
            <a:r>
              <a:rPr sz="2800" spc="-66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methods</a:t>
            </a:r>
            <a:r>
              <a:rPr sz="2800" spc="-53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49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symmetric</a:t>
            </a:r>
            <a:r>
              <a:rPr sz="2800" spc="-49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49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nonsymmetric tensors.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3D12E3F-A460-42BC-8B51-5DCE5E67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/>
                <a:cs typeface="Arial"/>
              </a:rPr>
              <a:t>tensor</a:t>
            </a:r>
            <a:r>
              <a:rPr lang="en-US" sz="4000" spc="-57" dirty="0">
                <a:latin typeface="Arial"/>
                <a:cs typeface="Arial"/>
              </a:rPr>
              <a:t> </a:t>
            </a:r>
            <a:r>
              <a:rPr lang="en-US" sz="4000" spc="-9" dirty="0">
                <a:latin typeface="Arial"/>
                <a:cs typeface="Arial"/>
              </a:rPr>
              <a:t>glyphs</a:t>
            </a:r>
            <a:br>
              <a:rPr lang="en-US" sz="40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FA5DAE8D-B1C3-4C2F-8B76-7ED8B9C90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9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39B611-3DBF-4256-B5AD-962799E4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glyph?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7C2B4FF-7A39-46F6-B0E8-3D88C7D6E2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670554"/>
            <a:ext cx="4905593" cy="34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4796A-6638-44A8-BE22-2B51E47FDBD0}"/>
              </a:ext>
            </a:extLst>
          </p:cNvPr>
          <p:cNvSpPr txBox="1"/>
          <p:nvPr/>
        </p:nvSpPr>
        <p:spPr>
          <a:xfrm>
            <a:off x="3964382" y="6214030"/>
            <a:ext cx="529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Mayan glyphs - https://en.wiktionary.org/wiki/glyph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8B5C-8258-432E-83EF-302722A3049A}"/>
              </a:ext>
            </a:extLst>
          </p:cNvPr>
          <p:cNvSpPr txBox="1"/>
          <p:nvPr/>
        </p:nvSpPr>
        <p:spPr>
          <a:xfrm>
            <a:off x="179512" y="1196752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 </a:t>
            </a:r>
            <a:r>
              <a:rPr lang="en-US" sz="2000" b="1" dirty="0"/>
              <a:t>glyph</a:t>
            </a:r>
            <a:r>
              <a:rPr lang="en-US" sz="2000" dirty="0"/>
              <a:t> is any kind of purposeful mark. In typography, a glyph is "the specific shape, design, or representation of a character. A grapheme, or part of a grapheme (such as a diacritic), or sometimes several graphemes in combination (a composed glyph) can be represented by a glyph. - Wikipedia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7120DA-B7B5-4E51-8829-CA1B115D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2095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31860D-6097-43A6-B17E-6E506E1619EF}"/>
              </a:ext>
            </a:extLst>
          </p:cNvPr>
          <p:cNvSpPr txBox="1"/>
          <p:nvPr/>
        </p:nvSpPr>
        <p:spPr>
          <a:xfrm>
            <a:off x="899592" y="5199583"/>
            <a:ext cx="252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Various glyphs representing the lower case letter "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8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86651" y="3429000"/>
            <a:ext cx="8068235" cy="2591921"/>
            <a:chOff x="457200" y="3394709"/>
            <a:chExt cx="9144000" cy="2937510"/>
          </a:xfrm>
        </p:grpSpPr>
        <p:sp>
          <p:nvSpPr>
            <p:cNvPr id="4" name="object 4"/>
            <p:cNvSpPr/>
            <p:nvPr/>
          </p:nvSpPr>
          <p:spPr>
            <a:xfrm>
              <a:off x="457200" y="339470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9103" y="3614927"/>
              <a:ext cx="1944623" cy="7589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437387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9103" y="4373879"/>
              <a:ext cx="1944623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535304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8226" y="1246352"/>
            <a:ext cx="8138574" cy="4824797"/>
          </a:xfrm>
          <a:prstGeom prst="rect">
            <a:avLst/>
          </a:prstGeom>
        </p:spPr>
        <p:txBody>
          <a:bodyPr vert="horz" wrap="square" lIns="0" tIns="129428" rIns="0" bIns="0" rtlCol="0">
            <a:spAutoFit/>
          </a:bodyPr>
          <a:lstStyle/>
          <a:p>
            <a:pPr marL="11206">
              <a:spcBef>
                <a:spcPts val="1019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3D,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tensors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3x3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matrices.</a:t>
            </a:r>
            <a:endParaRPr sz="2400" dirty="0">
              <a:latin typeface="Arial"/>
              <a:cs typeface="Arial"/>
            </a:endParaRPr>
          </a:p>
          <a:p>
            <a:pPr marL="298653" marR="160253" indent="-288007">
              <a:lnSpc>
                <a:spcPct val="120000"/>
              </a:lnSpc>
              <a:spcBef>
                <a:spcPts val="463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velocity</a:t>
            </a:r>
            <a:r>
              <a:rPr sz="2400" spc="-5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gradient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tensor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nonsymmetric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000" dirty="0">
                <a:latin typeface="Symbol"/>
                <a:cs typeface="Symbol"/>
              </a:rPr>
              <a:t></a:t>
            </a:r>
            <a:r>
              <a:rPr sz="2000" spc="5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9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degrees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spc="-22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freedom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local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change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velocity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vector.</a:t>
            </a:r>
            <a:endParaRPr sz="2400" dirty="0">
              <a:latin typeface="Arial"/>
              <a:cs typeface="Arial"/>
            </a:endParaRPr>
          </a:p>
          <a:p>
            <a:pPr marL="298653" marR="4483" indent="-288007">
              <a:lnSpc>
                <a:spcPct val="120000"/>
              </a:lnSpc>
              <a:spcBef>
                <a:spcPts val="468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2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glyph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developed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Leeuw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van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Wijk</a:t>
            </a:r>
            <a:r>
              <a:rPr sz="2400" spc="-2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visualize</a:t>
            </a:r>
            <a:r>
              <a:rPr sz="2400" spc="-26" dirty="0">
                <a:latin typeface="Arial"/>
                <a:cs typeface="Arial"/>
              </a:rPr>
              <a:t> </a:t>
            </a:r>
            <a:r>
              <a:rPr sz="2400" spc="-22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these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9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DOFs: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2400" dirty="0">
                <a:latin typeface="Arial"/>
                <a:cs typeface="Arial"/>
              </a:rPr>
              <a:t>tangential</a:t>
            </a:r>
            <a:r>
              <a:rPr sz="2400" spc="-57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acceleration</a:t>
            </a:r>
            <a:r>
              <a:rPr sz="2400" spc="-5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(1):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green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"membrane"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2400" dirty="0">
                <a:latin typeface="Arial"/>
                <a:cs typeface="Arial"/>
              </a:rPr>
              <a:t>orthogonal</a:t>
            </a:r>
            <a:r>
              <a:rPr sz="2400" spc="-71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acceleration</a:t>
            </a:r>
            <a:r>
              <a:rPr sz="2400" spc="-7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(2):</a:t>
            </a:r>
            <a:r>
              <a:rPr sz="2400" spc="-6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curvature</a:t>
            </a:r>
            <a:r>
              <a:rPr sz="2400" spc="-6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71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arrow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5"/>
              </a:spcBef>
              <a:buChar char="•"/>
              <a:tabLst>
                <a:tab pos="298653" algn="l"/>
              </a:tabLst>
            </a:pPr>
            <a:r>
              <a:rPr sz="2400" dirty="0">
                <a:latin typeface="Arial"/>
                <a:cs typeface="Arial"/>
              </a:rPr>
              <a:t>twist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(1): candy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stripes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2400" dirty="0">
                <a:latin typeface="Arial"/>
                <a:cs typeface="Arial"/>
              </a:rPr>
              <a:t>shear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(2):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orange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ellipse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(gray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ellipse</a:t>
            </a:r>
            <a:r>
              <a:rPr sz="2400" spc="-5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ref.)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2400" spc="-9" dirty="0">
                <a:latin typeface="Arial"/>
                <a:cs typeface="Arial"/>
              </a:rPr>
              <a:t>convergence/divergence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(3):</a:t>
            </a:r>
            <a:r>
              <a:rPr sz="2400" spc="-2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white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"parabolic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reflector"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D10321CB-843F-4E02-BAEF-28C6C6CB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Tensors Glyph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3095" y="1012046"/>
            <a:ext cx="7134785" cy="843451"/>
          </a:xfrm>
          <a:prstGeom prst="rect">
            <a:avLst/>
          </a:prstGeom>
        </p:spPr>
        <p:txBody>
          <a:bodyPr vert="horz" wrap="square" lIns="0" tIns="129428" rIns="0" bIns="0" rtlCol="0">
            <a:spAutoFit/>
          </a:bodyPr>
          <a:lstStyle/>
          <a:p>
            <a:pPr marL="11206">
              <a:spcBef>
                <a:spcPts val="1019"/>
              </a:spcBef>
            </a:pPr>
            <a:r>
              <a:rPr sz="1941" spc="-9" dirty="0">
                <a:latin typeface="Arial"/>
                <a:cs typeface="Arial"/>
              </a:rPr>
              <a:t>Example:</a:t>
            </a:r>
            <a:endParaRPr sz="1941" dirty="0">
              <a:latin typeface="Arial"/>
              <a:cs typeface="Arial"/>
            </a:endParaRPr>
          </a:p>
          <a:p>
            <a:pPr marL="11206">
              <a:spcBef>
                <a:spcPts val="931"/>
              </a:spcBef>
            </a:pPr>
            <a:r>
              <a:rPr sz="1941" dirty="0">
                <a:latin typeface="Arial"/>
                <a:cs typeface="Arial"/>
              </a:rPr>
              <a:t>NASA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"bluntfin"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dataset,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glyphs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shown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streamline.</a:t>
            </a:r>
            <a:endParaRPr sz="1941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1988840"/>
            <a:ext cx="6696744" cy="4216577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9C232E-A6EB-403A-82A1-95415C9A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81" y="172265"/>
            <a:ext cx="7158037" cy="736455"/>
          </a:xfrm>
        </p:spPr>
        <p:txBody>
          <a:bodyPr>
            <a:normAutofit fontScale="90000"/>
          </a:bodyPr>
          <a:lstStyle/>
          <a:p>
            <a:r>
              <a:rPr lang="en-US" dirty="0"/>
              <a:t>Tensor glyphs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9457" y="1887136"/>
            <a:ext cx="6891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9"/>
              </a:lnSpc>
            </a:pPr>
            <a:r>
              <a:rPr sz="1941" spc="-44" dirty="0">
                <a:latin typeface="Arial"/>
                <a:cs typeface="Arial"/>
              </a:rPr>
              <a:t>:</a:t>
            </a:r>
            <a:endParaRPr sz="194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7055" y="998252"/>
            <a:ext cx="6633882" cy="10568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98653" marR="4483" indent="-288007">
              <a:lnSpc>
                <a:spcPct val="110000"/>
              </a:lnSpc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Symmetric</a:t>
            </a:r>
            <a:r>
              <a:rPr sz="1941" spc="-6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3D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tensors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have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real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eigenvalues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and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orthogonal </a:t>
            </a:r>
            <a:r>
              <a:rPr sz="1941" dirty="0">
                <a:latin typeface="Arial"/>
                <a:cs typeface="Arial"/>
              </a:rPr>
              <a:t>eigenvectors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765" dirty="0">
                <a:latin typeface="Symbol"/>
                <a:cs typeface="Symbol"/>
              </a:rPr>
              <a:t></a:t>
            </a:r>
            <a:r>
              <a:rPr sz="1765" spc="66" dirty="0">
                <a:latin typeface="Times New Roman"/>
                <a:cs typeface="Times New Roman"/>
              </a:rPr>
              <a:t> </a:t>
            </a:r>
            <a:r>
              <a:rPr sz="1941" dirty="0">
                <a:latin typeface="Arial"/>
                <a:cs typeface="Arial"/>
              </a:rPr>
              <a:t>they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represented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by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ellipsoids.</a:t>
            </a:r>
            <a:endParaRPr sz="1941" dirty="0">
              <a:latin typeface="Arial"/>
              <a:cs typeface="Arial"/>
            </a:endParaRPr>
          </a:p>
          <a:p>
            <a:pPr marL="11206">
              <a:spcBef>
                <a:spcPts val="702"/>
              </a:spcBef>
              <a:tabLst>
                <a:tab pos="3894812" algn="l"/>
              </a:tabLst>
            </a:pPr>
            <a:r>
              <a:rPr sz="1941" dirty="0">
                <a:latin typeface="Arial"/>
                <a:cs typeface="Arial"/>
              </a:rPr>
              <a:t>Three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anisotropy</a:t>
            </a:r>
            <a:r>
              <a:rPr sz="1941" dirty="0">
                <a:latin typeface="Arial"/>
                <a:cs typeface="Arial"/>
              </a:rPr>
              <a:t>	Anisotropy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measure:</a:t>
            </a:r>
            <a:endParaRPr sz="1941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7883" y="1947134"/>
            <a:ext cx="8068235" cy="1055034"/>
            <a:chOff x="457200" y="2206751"/>
            <a:chExt cx="9144000" cy="11957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0415" y="2206751"/>
              <a:ext cx="759713" cy="2087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0415" y="2415539"/>
              <a:ext cx="759713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7726" y="2473451"/>
              <a:ext cx="3830954" cy="921385"/>
            </a:xfrm>
            <a:custGeom>
              <a:avLst/>
              <a:gdLst/>
              <a:ahLst/>
              <a:cxnLst/>
              <a:rect l="l" t="t" r="r" b="b"/>
              <a:pathLst>
                <a:path w="3830954" h="921385">
                  <a:moveTo>
                    <a:pt x="3830574" y="921258"/>
                  </a:moveTo>
                  <a:lnTo>
                    <a:pt x="3830574" y="0"/>
                  </a:lnTo>
                  <a:lnTo>
                    <a:pt x="0" y="0"/>
                  </a:lnTo>
                  <a:lnTo>
                    <a:pt x="0" y="921258"/>
                  </a:lnTo>
                  <a:lnTo>
                    <a:pt x="3830574" y="921258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7118604" y="2526029"/>
              <a:ext cx="120014" cy="373380"/>
            </a:xfrm>
            <a:custGeom>
              <a:avLst/>
              <a:gdLst/>
              <a:ahLst/>
              <a:cxnLst/>
              <a:rect l="l" t="t" r="r" b="b"/>
              <a:pathLst>
                <a:path w="120015" h="373380">
                  <a:moveTo>
                    <a:pt x="119634" y="0"/>
                  </a:moveTo>
                  <a:lnTo>
                    <a:pt x="0" y="373380"/>
                  </a:lnTo>
                </a:path>
              </a:pathLst>
            </a:custGeom>
            <a:ln w="15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7416426" y="3052571"/>
              <a:ext cx="109855" cy="342265"/>
            </a:xfrm>
            <a:custGeom>
              <a:avLst/>
              <a:gdLst/>
              <a:ahLst/>
              <a:cxnLst/>
              <a:rect l="l" t="t" r="r" b="b"/>
              <a:pathLst>
                <a:path w="109854" h="342264">
                  <a:moveTo>
                    <a:pt x="109847" y="0"/>
                  </a:moveTo>
                  <a:lnTo>
                    <a:pt x="0" y="342137"/>
                  </a:lnTo>
                </a:path>
              </a:pathLst>
            </a:custGeom>
            <a:ln w="15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22296" y="2086678"/>
            <a:ext cx="3107391" cy="44988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  <a:tabLst>
                <a:tab pos="323867" algn="l"/>
                <a:tab pos="1614293" algn="l"/>
              </a:tabLst>
            </a:pPr>
            <a:r>
              <a:rPr sz="2118" i="1" spc="-22" dirty="0">
                <a:latin typeface="Arial"/>
                <a:cs typeface="Arial"/>
              </a:rPr>
              <a:t>c</a:t>
            </a:r>
            <a:r>
              <a:rPr sz="1853" i="1" spc="-33" baseline="-25793" dirty="0">
                <a:latin typeface="Arial"/>
                <a:cs typeface="Arial"/>
              </a:rPr>
              <a:t>l</a:t>
            </a:r>
            <a:r>
              <a:rPr sz="1853" i="1" baseline="-25793" dirty="0">
                <a:latin typeface="Arial"/>
                <a:cs typeface="Arial"/>
              </a:rPr>
              <a:t>	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4236" spc="-92" baseline="-3472" dirty="0">
                <a:latin typeface="Symbol"/>
                <a:cs typeface="Symbol"/>
              </a:rPr>
              <a:t></a:t>
            </a:r>
            <a:r>
              <a:rPr sz="2250" i="1" spc="-62" dirty="0">
                <a:latin typeface="Symbol"/>
                <a:cs typeface="Symbol"/>
              </a:rPr>
              <a:t></a:t>
            </a:r>
            <a:r>
              <a:rPr sz="1853" spc="-92" baseline="-25793" dirty="0">
                <a:latin typeface="Arial"/>
                <a:cs typeface="Arial"/>
              </a:rPr>
              <a:t>1</a:t>
            </a:r>
            <a:r>
              <a:rPr sz="1853" spc="119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250" i="1" spc="-49" dirty="0">
                <a:latin typeface="Symbol"/>
                <a:cs typeface="Symbol"/>
              </a:rPr>
              <a:t></a:t>
            </a:r>
            <a:r>
              <a:rPr sz="1853" spc="-72" baseline="-25793" dirty="0">
                <a:latin typeface="Arial"/>
                <a:cs typeface="Arial"/>
              </a:rPr>
              <a:t>2</a:t>
            </a:r>
            <a:r>
              <a:rPr sz="1853" spc="-53" baseline="-25793" dirty="0">
                <a:latin typeface="Arial"/>
                <a:cs typeface="Arial"/>
              </a:rPr>
              <a:t> </a:t>
            </a:r>
            <a:r>
              <a:rPr sz="4236" spc="-449" baseline="-3472" dirty="0">
                <a:latin typeface="Symbol"/>
                <a:cs typeface="Symbol"/>
              </a:rPr>
              <a:t></a:t>
            </a:r>
            <a:r>
              <a:rPr sz="4236" baseline="-3472" dirty="0">
                <a:latin typeface="Times New Roman"/>
                <a:cs typeface="Times New Roman"/>
              </a:rPr>
              <a:t>	</a:t>
            </a:r>
            <a:r>
              <a:rPr sz="4236" spc="-92" baseline="-3472" dirty="0">
                <a:latin typeface="Symbol"/>
                <a:cs typeface="Symbol"/>
              </a:rPr>
              <a:t></a:t>
            </a:r>
            <a:r>
              <a:rPr sz="2250" i="1" spc="-62" dirty="0">
                <a:latin typeface="Symbol"/>
                <a:cs typeface="Symbol"/>
              </a:rPr>
              <a:t></a:t>
            </a:r>
            <a:r>
              <a:rPr sz="1853" spc="-92" baseline="-25793" dirty="0">
                <a:latin typeface="Arial"/>
                <a:cs typeface="Arial"/>
              </a:rPr>
              <a:t>1</a:t>
            </a:r>
            <a:r>
              <a:rPr sz="1853" spc="-6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291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spc="-49" dirty="0">
                <a:latin typeface="Symbol"/>
                <a:cs typeface="Symbol"/>
              </a:rPr>
              <a:t></a:t>
            </a:r>
            <a:r>
              <a:rPr sz="1853" spc="-72" baseline="-25793" dirty="0">
                <a:latin typeface="Arial"/>
                <a:cs typeface="Arial"/>
              </a:rPr>
              <a:t>3</a:t>
            </a:r>
            <a:r>
              <a:rPr sz="1853" spc="-59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endParaRPr sz="4236" baseline="-3472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7883" y="2995332"/>
            <a:ext cx="8068235" cy="863973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922691" y="2141259"/>
            <a:ext cx="2395818" cy="1257539"/>
          </a:xfrm>
          <a:prstGeom prst="rect">
            <a:avLst/>
          </a:prstGeom>
        </p:spPr>
        <p:txBody>
          <a:bodyPr vert="horz" wrap="square" lIns="0" tIns="129428" rIns="0" bIns="0" rtlCol="0">
            <a:spAutoFit/>
          </a:bodyPr>
          <a:lstStyle/>
          <a:p>
            <a:pPr marL="298653" indent="-287446">
              <a:spcBef>
                <a:spcPts val="1019"/>
              </a:spcBef>
              <a:buChar char="•"/>
              <a:tabLst>
                <a:tab pos="298653" algn="l"/>
              </a:tabLst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linear</a:t>
            </a:r>
            <a:r>
              <a:rPr sz="194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anisotropy</a:t>
            </a:r>
            <a:endParaRPr sz="1941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planar</a:t>
            </a:r>
            <a:r>
              <a:rPr sz="1941" spc="-6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anisotropy</a:t>
            </a:r>
            <a:endParaRPr sz="1941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isotropy</a:t>
            </a:r>
            <a:r>
              <a:rPr sz="1941" spc="-7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(spherical)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3817" y="2988609"/>
            <a:ext cx="5330078" cy="870697"/>
            <a:chOff x="3217925" y="3387090"/>
            <a:chExt cx="6040755" cy="98679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7925" y="4129277"/>
              <a:ext cx="3645407" cy="2446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0416" y="3394710"/>
              <a:ext cx="759713" cy="7772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27726" y="3394710"/>
              <a:ext cx="3830954" cy="635000"/>
            </a:xfrm>
            <a:custGeom>
              <a:avLst/>
              <a:gdLst/>
              <a:ahLst/>
              <a:cxnLst/>
              <a:rect l="l" t="t" r="r" b="b"/>
              <a:pathLst>
                <a:path w="3830954" h="635000">
                  <a:moveTo>
                    <a:pt x="3830574" y="634746"/>
                  </a:moveTo>
                  <a:lnTo>
                    <a:pt x="3830574" y="0"/>
                  </a:lnTo>
                  <a:lnTo>
                    <a:pt x="0" y="0"/>
                  </a:lnTo>
                  <a:lnTo>
                    <a:pt x="0" y="634746"/>
                  </a:lnTo>
                  <a:lnTo>
                    <a:pt x="3830574" y="63474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406639" y="3394710"/>
              <a:ext cx="10160" cy="30480"/>
            </a:xfrm>
            <a:custGeom>
              <a:avLst/>
              <a:gdLst/>
              <a:ahLst/>
              <a:cxnLst/>
              <a:rect l="l" t="t" r="r" b="b"/>
              <a:pathLst>
                <a:path w="10159" h="30479">
                  <a:moveTo>
                    <a:pt x="9786" y="0"/>
                  </a:moveTo>
                  <a:lnTo>
                    <a:pt x="0" y="30479"/>
                  </a:lnTo>
                </a:path>
              </a:pathLst>
            </a:custGeom>
            <a:ln w="15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541769" y="3585972"/>
              <a:ext cx="120014" cy="373380"/>
            </a:xfrm>
            <a:custGeom>
              <a:avLst/>
              <a:gdLst/>
              <a:ahLst/>
              <a:cxnLst/>
              <a:rect l="l" t="t" r="r" b="b"/>
              <a:pathLst>
                <a:path w="120015" h="373379">
                  <a:moveTo>
                    <a:pt x="119633" y="0"/>
                  </a:moveTo>
                  <a:lnTo>
                    <a:pt x="0" y="373379"/>
                  </a:lnTo>
                </a:path>
              </a:pathLst>
            </a:custGeom>
            <a:ln w="15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911091" y="2515481"/>
            <a:ext cx="3383616" cy="959169"/>
          </a:xfrm>
          <a:prstGeom prst="rect">
            <a:avLst/>
          </a:prstGeom>
        </p:spPr>
        <p:txBody>
          <a:bodyPr vert="horz" wrap="square" lIns="0" tIns="50987" rIns="0" bIns="0" rtlCol="0">
            <a:spAutoFit/>
          </a:bodyPr>
          <a:lstStyle/>
          <a:p>
            <a:pPr marL="44826">
              <a:spcBef>
                <a:spcPts val="401"/>
              </a:spcBef>
              <a:tabLst>
                <a:tab pos="1879327" algn="l"/>
              </a:tabLst>
            </a:pPr>
            <a:r>
              <a:rPr sz="2118" i="1" dirty="0">
                <a:latin typeface="Arial"/>
                <a:cs typeface="Arial"/>
              </a:rPr>
              <a:t>c</a:t>
            </a:r>
            <a:r>
              <a:rPr sz="1853" i="1" baseline="-25793" dirty="0">
                <a:latin typeface="Arial"/>
                <a:cs typeface="Arial"/>
              </a:rPr>
              <a:t>p</a:t>
            </a:r>
            <a:r>
              <a:rPr sz="1853" i="1" spc="655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2</a:t>
            </a:r>
            <a:r>
              <a:rPr sz="4236" baseline="-3472" dirty="0">
                <a:latin typeface="Symbol"/>
                <a:cs typeface="Symbol"/>
              </a:rPr>
              <a:t>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410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250" i="1" spc="-53" dirty="0">
                <a:latin typeface="Symbol"/>
                <a:cs typeface="Symbol"/>
              </a:rPr>
              <a:t></a:t>
            </a:r>
            <a:r>
              <a:rPr sz="1853" spc="-79" baseline="-25793" dirty="0">
                <a:latin typeface="Arial"/>
                <a:cs typeface="Arial"/>
              </a:rPr>
              <a:t>3</a:t>
            </a:r>
            <a:r>
              <a:rPr sz="1853" spc="13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r>
              <a:rPr sz="4236" baseline="-3472" dirty="0">
                <a:latin typeface="Times New Roman"/>
                <a:cs typeface="Times New Roman"/>
              </a:rPr>
              <a:t>	</a:t>
            </a:r>
            <a:r>
              <a:rPr sz="4236" spc="-92" baseline="-3472" dirty="0">
                <a:latin typeface="Symbol"/>
                <a:cs typeface="Symbol"/>
              </a:rPr>
              <a:t></a:t>
            </a:r>
            <a:r>
              <a:rPr sz="2250" i="1" spc="-62" dirty="0">
                <a:latin typeface="Symbol"/>
                <a:cs typeface="Symbol"/>
              </a:rPr>
              <a:t></a:t>
            </a:r>
            <a:r>
              <a:rPr sz="1853" spc="-92" baseline="-25793" dirty="0">
                <a:latin typeface="Arial"/>
                <a:cs typeface="Arial"/>
              </a:rPr>
              <a:t>1</a:t>
            </a:r>
            <a:r>
              <a:rPr sz="1853" spc="-6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297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spc="-49" dirty="0">
                <a:latin typeface="Symbol"/>
                <a:cs typeface="Symbol"/>
              </a:rPr>
              <a:t></a:t>
            </a:r>
            <a:r>
              <a:rPr sz="1853" spc="-72" baseline="-25793" dirty="0">
                <a:latin typeface="Arial"/>
                <a:cs typeface="Arial"/>
              </a:rPr>
              <a:t>3</a:t>
            </a:r>
            <a:r>
              <a:rPr sz="1853" spc="-59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endParaRPr sz="4236" baseline="-3472">
              <a:latin typeface="Symbol"/>
              <a:cs typeface="Symbol"/>
            </a:endParaRPr>
          </a:p>
          <a:p>
            <a:pPr marL="44826">
              <a:spcBef>
                <a:spcPts val="326"/>
              </a:spcBef>
              <a:tabLst>
                <a:tab pos="1116165" algn="l"/>
              </a:tabLst>
            </a:pPr>
            <a:r>
              <a:rPr sz="2118" i="1" dirty="0">
                <a:latin typeface="Arial"/>
                <a:cs typeface="Arial"/>
              </a:rPr>
              <a:t>c</a:t>
            </a:r>
            <a:r>
              <a:rPr sz="1853" i="1" baseline="-25793" dirty="0">
                <a:latin typeface="Arial"/>
                <a:cs typeface="Arial"/>
              </a:rPr>
              <a:t>s</a:t>
            </a:r>
            <a:r>
              <a:rPr sz="1853" i="1" spc="112" baseline="-25793" dirty="0">
                <a:latin typeface="Arial"/>
                <a:cs typeface="Arial"/>
              </a:rPr>
              <a:t> 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Arial"/>
                <a:cs typeface="Arial"/>
              </a:rPr>
              <a:t>3</a:t>
            </a:r>
            <a:r>
              <a:rPr sz="2250" i="1" spc="-22" dirty="0">
                <a:latin typeface="Symbol"/>
                <a:cs typeface="Symbol"/>
              </a:rPr>
              <a:t></a:t>
            </a:r>
            <a:r>
              <a:rPr sz="1853" spc="-33" baseline="-25793" dirty="0">
                <a:latin typeface="Arial"/>
                <a:cs typeface="Arial"/>
              </a:rPr>
              <a:t>3</a:t>
            </a:r>
            <a:r>
              <a:rPr sz="1853" baseline="-25793" dirty="0">
                <a:latin typeface="Arial"/>
                <a:cs typeface="Arial"/>
              </a:rPr>
              <a:t>	</a:t>
            </a:r>
            <a:r>
              <a:rPr sz="4236" spc="-92" baseline="-3472" dirty="0">
                <a:latin typeface="Symbol"/>
                <a:cs typeface="Symbol"/>
              </a:rPr>
              <a:t></a:t>
            </a:r>
            <a:r>
              <a:rPr sz="2250" i="1" spc="-62" dirty="0">
                <a:latin typeface="Symbol"/>
                <a:cs typeface="Symbol"/>
              </a:rPr>
              <a:t></a:t>
            </a:r>
            <a:r>
              <a:rPr sz="1853" spc="-92" baseline="-25793" dirty="0">
                <a:latin typeface="Arial"/>
                <a:cs typeface="Arial"/>
              </a:rPr>
              <a:t>1</a:t>
            </a:r>
            <a:r>
              <a:rPr sz="1853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291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spc="-53" dirty="0">
                <a:latin typeface="Symbol"/>
                <a:cs typeface="Symbol"/>
              </a:rPr>
              <a:t></a:t>
            </a:r>
            <a:r>
              <a:rPr sz="1853" spc="-79" baseline="-25793" dirty="0">
                <a:latin typeface="Arial"/>
                <a:cs typeface="Arial"/>
              </a:rPr>
              <a:t>3</a:t>
            </a:r>
            <a:r>
              <a:rPr sz="1853" spc="-53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endParaRPr sz="4236" baseline="-3472">
              <a:latin typeface="Symbol"/>
              <a:cs typeface="Symbo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88991" y="3719457"/>
            <a:ext cx="3366807" cy="1004047"/>
            <a:chOff x="4368456" y="4215384"/>
            <a:chExt cx="3815715" cy="1137920"/>
          </a:xfrm>
        </p:grpSpPr>
        <p:sp>
          <p:nvSpPr>
            <p:cNvPr id="22" name="object 22"/>
            <p:cNvSpPr/>
            <p:nvPr/>
          </p:nvSpPr>
          <p:spPr>
            <a:xfrm>
              <a:off x="6394704" y="4215384"/>
              <a:ext cx="1789430" cy="158750"/>
            </a:xfrm>
            <a:custGeom>
              <a:avLst/>
              <a:gdLst/>
              <a:ahLst/>
              <a:cxnLst/>
              <a:rect l="l" t="t" r="r" b="b"/>
              <a:pathLst>
                <a:path w="1789429" h="158750">
                  <a:moveTo>
                    <a:pt x="1789176" y="158496"/>
                  </a:moveTo>
                  <a:lnTo>
                    <a:pt x="1789176" y="0"/>
                  </a:lnTo>
                  <a:lnTo>
                    <a:pt x="0" y="0"/>
                  </a:lnTo>
                  <a:lnTo>
                    <a:pt x="0" y="158496"/>
                  </a:lnTo>
                  <a:lnTo>
                    <a:pt x="1789176" y="15849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8456" y="4394450"/>
              <a:ext cx="1488678" cy="9585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94704" y="4373880"/>
              <a:ext cx="1789430" cy="350520"/>
            </a:xfrm>
            <a:custGeom>
              <a:avLst/>
              <a:gdLst/>
              <a:ahLst/>
              <a:cxnLst/>
              <a:rect l="l" t="t" r="r" b="b"/>
              <a:pathLst>
                <a:path w="1789429" h="350520">
                  <a:moveTo>
                    <a:pt x="1789176" y="350520"/>
                  </a:moveTo>
                  <a:lnTo>
                    <a:pt x="1789176" y="0"/>
                  </a:lnTo>
                  <a:lnTo>
                    <a:pt x="0" y="0"/>
                  </a:lnTo>
                  <a:lnTo>
                    <a:pt x="0" y="350520"/>
                  </a:lnTo>
                  <a:lnTo>
                    <a:pt x="1789176" y="35052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775511" y="3637941"/>
            <a:ext cx="1578909" cy="44931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236" spc="-72" baseline="-3472" dirty="0">
                <a:latin typeface="Symbol"/>
                <a:cs typeface="Symbol"/>
              </a:rPr>
              <a:t></a:t>
            </a:r>
            <a:r>
              <a:rPr sz="2250" i="1" spc="-49" dirty="0">
                <a:latin typeface="Symbol"/>
                <a:cs typeface="Symbol"/>
              </a:rPr>
              <a:t></a:t>
            </a:r>
            <a:r>
              <a:rPr sz="1853" spc="-72" baseline="-25793" dirty="0">
                <a:latin typeface="Arial"/>
                <a:cs typeface="Arial"/>
              </a:rPr>
              <a:t>1</a:t>
            </a:r>
            <a:r>
              <a:rPr sz="1853" spc="224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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424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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</a:t>
            </a:r>
            <a:r>
              <a:rPr sz="1853" spc="-66" baseline="-25793" dirty="0">
                <a:latin typeface="Arial"/>
                <a:cs typeface="Arial"/>
              </a:rPr>
              <a:t>3</a:t>
            </a:r>
            <a:r>
              <a:rPr sz="1853" spc="-46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endParaRPr sz="4236" baseline="-3472">
              <a:latin typeface="Symbol"/>
              <a:cs typeface="Symbo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73816" y="4723280"/>
            <a:ext cx="3216536" cy="143480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553847" y="6000715"/>
            <a:ext cx="1797983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dirty="0">
                <a:latin typeface="Arial"/>
                <a:cs typeface="Arial"/>
              </a:rPr>
              <a:t>Images:</a:t>
            </a:r>
            <a:r>
              <a:rPr sz="1412" spc="-40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G.</a:t>
            </a:r>
            <a:r>
              <a:rPr sz="1412" spc="-40" dirty="0">
                <a:latin typeface="Arial"/>
                <a:cs typeface="Arial"/>
              </a:rPr>
              <a:t> </a:t>
            </a:r>
            <a:r>
              <a:rPr sz="1412" spc="-9" dirty="0">
                <a:latin typeface="Arial"/>
                <a:cs typeface="Arial"/>
              </a:rPr>
              <a:t>Kindlmann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31" name="Заголовок 8">
            <a:extLst>
              <a:ext uri="{FF2B5EF4-FFF2-40B4-BE49-F238E27FC236}">
                <a16:creationId xmlns:a16="http://schemas.microsoft.com/office/drawing/2014/main" id="{6565BC2F-D341-4C57-952B-3DEBB53B51EF}"/>
              </a:ext>
            </a:extLst>
          </p:cNvPr>
          <p:cNvSpPr txBox="1">
            <a:spLocks/>
          </p:cNvSpPr>
          <p:nvPr/>
        </p:nvSpPr>
        <p:spPr>
          <a:xfrm>
            <a:off x="992981" y="172265"/>
            <a:ext cx="7158037" cy="7364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Tensor glyphs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560" y="837356"/>
            <a:ext cx="7261412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Problem</a:t>
            </a:r>
            <a:r>
              <a:rPr spc="-57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>
                <a:solidFill>
                  <a:srgbClr val="FF0000"/>
                </a:solidFill>
              </a:rPr>
              <a:t>ellipsoid</a:t>
            </a:r>
            <a:r>
              <a:rPr spc="-57" dirty="0">
                <a:solidFill>
                  <a:srgbClr val="FF0000"/>
                </a:solidFill>
              </a:rPr>
              <a:t> </a:t>
            </a:r>
            <a:r>
              <a:rPr spc="-9" dirty="0"/>
              <a:t>glyphs: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951" y="1723472"/>
            <a:ext cx="5151344" cy="123165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98653" indent="-287446">
              <a:spcBef>
                <a:spcPts val="88"/>
              </a:spcBef>
              <a:buChar char="•"/>
              <a:tabLst>
                <a:tab pos="298653" algn="l"/>
              </a:tabLst>
            </a:pPr>
            <a:r>
              <a:rPr sz="1941" dirty="0">
                <a:latin typeface="Arial"/>
                <a:cs typeface="Arial"/>
              </a:rPr>
              <a:t>shape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poorly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recognized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projected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view</a:t>
            </a:r>
            <a:endParaRPr sz="194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 dirty="0">
              <a:latin typeface="Arial"/>
              <a:cs typeface="Arial"/>
            </a:endParaRPr>
          </a:p>
          <a:p>
            <a:pPr>
              <a:spcBef>
                <a:spcPts val="194"/>
              </a:spcBef>
            </a:pPr>
            <a:endParaRPr sz="1941" dirty="0">
              <a:latin typeface="Arial"/>
              <a:cs typeface="Arial"/>
            </a:endParaRPr>
          </a:p>
          <a:p>
            <a:pPr marL="11206"/>
            <a:r>
              <a:rPr sz="1941" dirty="0">
                <a:latin typeface="Arial"/>
                <a:cs typeface="Arial"/>
              </a:rPr>
              <a:t>Example: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8 ellipsoids,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2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views</a:t>
            </a:r>
            <a:endParaRPr sz="1941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95985" y="2995332"/>
            <a:ext cx="6175001" cy="1303804"/>
            <a:chOff x="1543050" y="3394709"/>
            <a:chExt cx="6998334" cy="14776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3050" y="3394709"/>
              <a:ext cx="6998207" cy="9791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00450" y="4133849"/>
              <a:ext cx="2886710" cy="181610"/>
            </a:xfrm>
            <a:custGeom>
              <a:avLst/>
              <a:gdLst/>
              <a:ahLst/>
              <a:cxnLst/>
              <a:rect l="l" t="t" r="r" b="b"/>
              <a:pathLst>
                <a:path w="2886710" h="181610">
                  <a:moveTo>
                    <a:pt x="2886455" y="181355"/>
                  </a:moveTo>
                  <a:lnTo>
                    <a:pt x="2886455" y="0"/>
                  </a:lnTo>
                  <a:lnTo>
                    <a:pt x="0" y="0"/>
                  </a:lnTo>
                  <a:lnTo>
                    <a:pt x="0" y="181356"/>
                  </a:lnTo>
                  <a:lnTo>
                    <a:pt x="2886455" y="1813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3050" y="4373879"/>
              <a:ext cx="6998207" cy="4983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16</a:t>
            </a:fld>
            <a:endParaRPr spc="-22" dirty="0"/>
          </a:p>
        </p:txBody>
      </p:sp>
      <p:sp>
        <p:nvSpPr>
          <p:cNvPr id="12" name="Заголовок 8">
            <a:extLst>
              <a:ext uri="{FF2B5EF4-FFF2-40B4-BE49-F238E27FC236}">
                <a16:creationId xmlns:a16="http://schemas.microsoft.com/office/drawing/2014/main" id="{E9D237F4-1585-4D1B-8A85-64EA1E4DCDDD}"/>
              </a:ext>
            </a:extLst>
          </p:cNvPr>
          <p:cNvSpPr txBox="1">
            <a:spLocks/>
          </p:cNvSpPr>
          <p:nvPr/>
        </p:nvSpPr>
        <p:spPr>
          <a:xfrm>
            <a:off x="992981" y="172265"/>
            <a:ext cx="7158037" cy="736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Tensor glyphs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3951" y="1106506"/>
            <a:ext cx="2861982" cy="1647880"/>
          </a:xfrm>
          <a:prstGeom prst="rect">
            <a:avLst/>
          </a:prstGeom>
        </p:spPr>
        <p:txBody>
          <a:bodyPr vert="horz" wrap="square" lIns="0" tIns="159124" rIns="0" bIns="0" rtlCol="0">
            <a:spAutoFit/>
          </a:bodyPr>
          <a:lstStyle/>
          <a:p>
            <a:pPr marL="11206">
              <a:spcBef>
                <a:spcPts val="1253"/>
              </a:spcBef>
            </a:pPr>
            <a:r>
              <a:rPr sz="1941" dirty="0">
                <a:latin typeface="Arial"/>
                <a:cs typeface="Arial"/>
              </a:rPr>
              <a:t>Problem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cuboid</a:t>
            </a:r>
            <a:r>
              <a:rPr sz="1941" spc="-4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glyphs:</a:t>
            </a:r>
            <a:endParaRPr sz="1941">
              <a:latin typeface="Arial"/>
              <a:cs typeface="Arial"/>
            </a:endParaRPr>
          </a:p>
          <a:p>
            <a:pPr marL="298653" marR="183226" indent="-288007">
              <a:lnSpc>
                <a:spcPct val="130000"/>
              </a:lnSpc>
              <a:spcBef>
                <a:spcPts val="463"/>
              </a:spcBef>
              <a:buChar char="•"/>
              <a:tabLst>
                <a:tab pos="298653" algn="l"/>
              </a:tabLst>
            </a:pPr>
            <a:r>
              <a:rPr sz="1941" dirty="0">
                <a:latin typeface="Arial"/>
                <a:cs typeface="Arial"/>
              </a:rPr>
              <a:t>small</a:t>
            </a:r>
            <a:r>
              <a:rPr sz="1941" spc="-9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differences</a:t>
            </a:r>
            <a:r>
              <a:rPr sz="1941" spc="-62" dirty="0">
                <a:latin typeface="Arial"/>
                <a:cs typeface="Arial"/>
              </a:rPr>
              <a:t> </a:t>
            </a:r>
            <a:r>
              <a:rPr sz="1941" spc="-22" dirty="0">
                <a:latin typeface="Arial"/>
                <a:cs typeface="Arial"/>
              </a:rPr>
              <a:t>in </a:t>
            </a:r>
            <a:r>
              <a:rPr sz="1941" dirty="0">
                <a:latin typeface="Arial"/>
                <a:cs typeface="Arial"/>
              </a:rPr>
              <a:t>eigenvalues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over- emphasized</a:t>
            </a:r>
            <a:endParaRPr sz="1941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Problems</a:t>
            </a:r>
            <a:r>
              <a:rPr spc="-18" dirty="0"/>
              <a:t> </a:t>
            </a:r>
            <a:r>
              <a:rPr dirty="0"/>
              <a:t>of</a:t>
            </a:r>
            <a:r>
              <a:rPr spc="-9" dirty="0"/>
              <a:t> </a:t>
            </a:r>
            <a:r>
              <a:rPr dirty="0">
                <a:solidFill>
                  <a:srgbClr val="FF0000"/>
                </a:solidFill>
              </a:rPr>
              <a:t>cylinder</a:t>
            </a:r>
            <a:r>
              <a:rPr spc="-9" dirty="0">
                <a:solidFill>
                  <a:srgbClr val="FF0000"/>
                </a:solidFill>
              </a:rPr>
              <a:t> </a:t>
            </a:r>
            <a:r>
              <a:rPr spc="-9" dirty="0"/>
              <a:t>glyphs: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SciVis</a:t>
            </a:r>
            <a:r>
              <a:rPr spc="-31" dirty="0"/>
              <a:t> </a:t>
            </a:r>
            <a:r>
              <a:rPr dirty="0"/>
              <a:t>2007</a:t>
            </a:r>
            <a:r>
              <a:rPr spc="-40" dirty="0"/>
              <a:t> </a:t>
            </a:r>
            <a:r>
              <a:rPr dirty="0"/>
              <a:t>-</a:t>
            </a:r>
            <a:r>
              <a:rPr spc="-40" dirty="0"/>
              <a:t> </a:t>
            </a:r>
            <a:r>
              <a:rPr spc="-18" dirty="0"/>
              <a:t>Tensor</a:t>
            </a:r>
            <a:r>
              <a:rPr spc="-31" dirty="0"/>
              <a:t> </a:t>
            </a:r>
            <a:r>
              <a:rPr spc="-9" dirty="0"/>
              <a:t>Fields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Ronald</a:t>
            </a:r>
            <a:r>
              <a:rPr spc="-44" dirty="0"/>
              <a:t> </a:t>
            </a:r>
            <a:r>
              <a:rPr spc="-9" dirty="0"/>
              <a:t>Peikert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spc="-9" dirty="0"/>
              <a:t>9-</a:t>
            </a:r>
            <a:fld id="{81D60167-4931-47E6-BA6A-407CBD079E47}" type="slidenum">
              <a:rPr spc="-22" dirty="0"/>
              <a:pPr marL="11206">
                <a:lnSpc>
                  <a:spcPts val="1257"/>
                </a:lnSpc>
              </a:pPr>
              <a:t>17</a:t>
            </a:fld>
            <a:endParaRPr spc="-22" dirty="0"/>
          </a:p>
        </p:txBody>
      </p:sp>
      <p:sp>
        <p:nvSpPr>
          <p:cNvPr id="5" name="object 5"/>
          <p:cNvSpPr txBox="1"/>
          <p:nvPr/>
        </p:nvSpPr>
        <p:spPr>
          <a:xfrm>
            <a:off x="4620402" y="1542210"/>
            <a:ext cx="3369048" cy="911909"/>
          </a:xfrm>
          <a:prstGeom prst="rect">
            <a:avLst/>
          </a:prstGeom>
        </p:spPr>
        <p:txBody>
          <a:bodyPr vert="horz" wrap="square" lIns="0" tIns="159124" rIns="0" bIns="0" rtlCol="0">
            <a:spAutoFit/>
          </a:bodyPr>
          <a:lstStyle/>
          <a:p>
            <a:pPr marL="321066" indent="-287446">
              <a:spcBef>
                <a:spcPts val="1253"/>
              </a:spcBef>
              <a:buChar char="•"/>
              <a:tabLst>
                <a:tab pos="321066" algn="l"/>
              </a:tabLst>
            </a:pPr>
            <a:r>
              <a:rPr sz="1941" dirty="0">
                <a:latin typeface="Arial"/>
                <a:cs typeface="Arial"/>
              </a:rPr>
              <a:t>discontinuity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at</a:t>
            </a:r>
            <a:r>
              <a:rPr sz="1941" spc="-13" dirty="0">
                <a:latin typeface="Arial"/>
                <a:cs typeface="Arial"/>
              </a:rPr>
              <a:t> </a:t>
            </a:r>
            <a:r>
              <a:rPr sz="1941" i="1" dirty="0">
                <a:latin typeface="Arial"/>
                <a:cs typeface="Arial"/>
              </a:rPr>
              <a:t>c</a:t>
            </a:r>
            <a:r>
              <a:rPr sz="1919" i="1" baseline="-21072" dirty="0">
                <a:latin typeface="Arial"/>
                <a:cs typeface="Arial"/>
              </a:rPr>
              <a:t>l</a:t>
            </a:r>
            <a:r>
              <a:rPr sz="1919" i="1" spc="-13" baseline="-2107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=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i="1" spc="-22" dirty="0">
                <a:latin typeface="Arial"/>
                <a:cs typeface="Arial"/>
              </a:rPr>
              <a:t>c</a:t>
            </a:r>
            <a:r>
              <a:rPr sz="1919" i="1" spc="-33" baseline="-21072" dirty="0">
                <a:latin typeface="Arial"/>
                <a:cs typeface="Arial"/>
              </a:rPr>
              <a:t>p</a:t>
            </a:r>
            <a:endParaRPr sz="1919" baseline="-21072">
              <a:latin typeface="Arial"/>
              <a:cs typeface="Arial"/>
            </a:endParaRPr>
          </a:p>
          <a:p>
            <a:pPr marL="321066" indent="-287446">
              <a:spcBef>
                <a:spcPts val="1165"/>
              </a:spcBef>
              <a:buChar char="•"/>
              <a:tabLst>
                <a:tab pos="321066" algn="l"/>
              </a:tabLst>
            </a:pPr>
            <a:r>
              <a:rPr sz="1941" dirty="0">
                <a:latin typeface="Arial"/>
                <a:cs typeface="Arial"/>
              </a:rPr>
              <a:t>artificial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orientation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at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i="1" dirty="0">
                <a:latin typeface="Arial"/>
                <a:cs typeface="Arial"/>
              </a:rPr>
              <a:t>c</a:t>
            </a:r>
            <a:r>
              <a:rPr sz="1919" i="1" baseline="-21072" dirty="0">
                <a:latin typeface="Arial"/>
                <a:cs typeface="Arial"/>
              </a:rPr>
              <a:t>s</a:t>
            </a:r>
            <a:r>
              <a:rPr sz="1919" i="1" spc="-13" baseline="-2107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=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spc="-44" dirty="0">
                <a:latin typeface="Arial"/>
                <a:cs typeface="Arial"/>
              </a:rPr>
              <a:t>1</a:t>
            </a:r>
            <a:endParaRPr sz="1941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615" y="3251499"/>
            <a:ext cx="3160730" cy="24917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1282" y="3032311"/>
            <a:ext cx="3141233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6923" y="1350757"/>
            <a:ext cx="6785721" cy="1645024"/>
            <a:chOff x="1668779" y="1530858"/>
            <a:chExt cx="7690484" cy="1864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1417" y="1530858"/>
              <a:ext cx="3347466" cy="18638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68779" y="2640330"/>
              <a:ext cx="3362960" cy="754380"/>
            </a:xfrm>
            <a:custGeom>
              <a:avLst/>
              <a:gdLst/>
              <a:ahLst/>
              <a:cxnLst/>
              <a:rect l="l" t="t" r="r" b="b"/>
              <a:pathLst>
                <a:path w="3362960" h="754379">
                  <a:moveTo>
                    <a:pt x="3362705" y="754380"/>
                  </a:moveTo>
                  <a:lnTo>
                    <a:pt x="3362705" y="0"/>
                  </a:lnTo>
                  <a:lnTo>
                    <a:pt x="0" y="0"/>
                  </a:lnTo>
                  <a:lnTo>
                    <a:pt x="0" y="754380"/>
                  </a:lnTo>
                  <a:lnTo>
                    <a:pt x="3362705" y="75438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935255" y="2698842"/>
            <a:ext cx="616324" cy="45265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14938" algn="l"/>
              </a:tabLst>
            </a:pPr>
            <a:r>
              <a:rPr sz="2868" spc="-304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endParaRPr sz="2868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2982" y="2754469"/>
            <a:ext cx="825874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728421" algn="l"/>
              </a:tabLst>
            </a:pPr>
            <a:r>
              <a:rPr sz="1279" i="1" spc="-44" dirty="0">
                <a:latin typeface="Symbol"/>
                <a:cs typeface="Symbol"/>
              </a:rPr>
              <a:t></a:t>
            </a:r>
            <a:r>
              <a:rPr sz="1279" dirty="0">
                <a:latin typeface="Times New Roman"/>
                <a:cs typeface="Times New Roman"/>
              </a:rPr>
              <a:t>	</a:t>
            </a:r>
            <a:r>
              <a:rPr sz="1279" i="1" spc="-44" dirty="0">
                <a:latin typeface="Symbol"/>
                <a:cs typeface="Symbol"/>
              </a:rPr>
              <a:t>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2329" y="1164011"/>
            <a:ext cx="4316506" cy="160354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2413" marR="76204">
              <a:lnSpc>
                <a:spcPct val="150000"/>
              </a:lnSpc>
            </a:pPr>
            <a:r>
              <a:rPr sz="1941" dirty="0">
                <a:latin typeface="Arial"/>
                <a:cs typeface="Arial"/>
              </a:rPr>
              <a:t>Combining</a:t>
            </a:r>
            <a:r>
              <a:rPr sz="1941" spc="-8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advantages: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superquadrics </a:t>
            </a:r>
            <a:r>
              <a:rPr sz="1941" dirty="0">
                <a:latin typeface="Arial"/>
                <a:cs typeface="Arial"/>
              </a:rPr>
              <a:t>Superquadrics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with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i="1" dirty="0">
                <a:latin typeface="Arial"/>
                <a:cs typeface="Arial"/>
              </a:rPr>
              <a:t>z</a:t>
            </a:r>
            <a:r>
              <a:rPr sz="1941" i="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as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primary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axis:</a:t>
            </a:r>
            <a:endParaRPr sz="1941" dirty="0">
              <a:latin typeface="Arial"/>
              <a:cs typeface="Arial"/>
            </a:endParaRPr>
          </a:p>
          <a:p>
            <a:pPr>
              <a:spcBef>
                <a:spcPts val="361"/>
              </a:spcBef>
            </a:pPr>
            <a:endParaRPr sz="1941" dirty="0">
              <a:latin typeface="Arial"/>
              <a:cs typeface="Arial"/>
            </a:endParaRPr>
          </a:p>
          <a:p>
            <a:pPr marL="1916868">
              <a:spcBef>
                <a:spcPts val="4"/>
              </a:spcBef>
            </a:pPr>
            <a:r>
              <a:rPr sz="3177" baseline="3472" dirty="0">
                <a:latin typeface="Symbol"/>
                <a:cs typeface="Symbol"/>
              </a:rPr>
              <a:t></a:t>
            </a:r>
            <a:r>
              <a:rPr sz="3177" spc="-456" baseline="347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cos</a:t>
            </a:r>
            <a:r>
              <a:rPr sz="1919" i="1" baseline="42145" dirty="0">
                <a:latin typeface="Symbol"/>
                <a:cs typeface="Symbol"/>
              </a:rPr>
              <a:t></a:t>
            </a:r>
            <a:r>
              <a:rPr sz="1919" spc="119" baseline="4214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-6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sin</a:t>
            </a:r>
            <a:r>
              <a:rPr sz="1919" i="1" baseline="42145" dirty="0">
                <a:latin typeface="Symbol"/>
                <a:cs typeface="Symbol"/>
              </a:rPr>
              <a:t></a:t>
            </a:r>
            <a:r>
              <a:rPr sz="1919" spc="244" baseline="42145" dirty="0">
                <a:latin typeface="Times New Roman"/>
                <a:cs typeface="Times New Roman"/>
              </a:rPr>
              <a:t> </a:t>
            </a:r>
            <a:r>
              <a:rPr sz="2250" i="1" spc="-247" dirty="0">
                <a:latin typeface="Symbol"/>
                <a:cs typeface="Symbol"/>
              </a:rPr>
              <a:t></a:t>
            </a:r>
            <a:r>
              <a:rPr sz="2250" spc="-159" dirty="0">
                <a:latin typeface="Times New Roman"/>
                <a:cs typeface="Times New Roman"/>
              </a:rPr>
              <a:t> </a:t>
            </a:r>
            <a:r>
              <a:rPr sz="3177" spc="-66" baseline="3472" dirty="0">
                <a:latin typeface="Symbol"/>
                <a:cs typeface="Symbol"/>
              </a:rPr>
              <a:t></a:t>
            </a:r>
            <a:endParaRPr sz="3177" baseline="3472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8642" y="2597807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7883" y="2995332"/>
            <a:ext cx="8068235" cy="863973"/>
            <a:chOff x="457200" y="3394709"/>
            <a:chExt cx="9144000" cy="979169"/>
          </a:xfrm>
        </p:grpSpPr>
        <p:sp>
          <p:nvSpPr>
            <p:cNvPr id="10" name="object 10"/>
            <p:cNvSpPr/>
            <p:nvPr/>
          </p:nvSpPr>
          <p:spPr>
            <a:xfrm>
              <a:off x="457200" y="339470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1211580" y="0"/>
                  </a:moveTo>
                  <a:lnTo>
                    <a:pt x="0" y="0"/>
                  </a:lnTo>
                  <a:lnTo>
                    <a:pt x="0" y="979170"/>
                  </a:lnTo>
                  <a:lnTo>
                    <a:pt x="1211580" y="979170"/>
                  </a:lnTo>
                  <a:lnTo>
                    <a:pt x="1211580" y="0"/>
                  </a:lnTo>
                  <a:close/>
                </a:path>
                <a:path w="9144000" h="979170">
                  <a:moveTo>
                    <a:pt x="9144000" y="0"/>
                  </a:moveTo>
                  <a:lnTo>
                    <a:pt x="4574273" y="0"/>
                  </a:lnTo>
                  <a:lnTo>
                    <a:pt x="4574273" y="979170"/>
                  </a:lnTo>
                  <a:lnTo>
                    <a:pt x="9144000" y="9791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1417" y="3394709"/>
              <a:ext cx="3347466" cy="9791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68780" y="3394709"/>
              <a:ext cx="3362960" cy="979169"/>
            </a:xfrm>
            <a:custGeom>
              <a:avLst/>
              <a:gdLst/>
              <a:ahLst/>
              <a:cxnLst/>
              <a:rect l="l" t="t" r="r" b="b"/>
              <a:pathLst>
                <a:path w="3362960" h="979169">
                  <a:moveTo>
                    <a:pt x="3362705" y="979169"/>
                  </a:moveTo>
                  <a:lnTo>
                    <a:pt x="3362705" y="0"/>
                  </a:lnTo>
                  <a:lnTo>
                    <a:pt x="0" y="0"/>
                  </a:lnTo>
                  <a:lnTo>
                    <a:pt x="0" y="979169"/>
                  </a:lnTo>
                  <a:lnTo>
                    <a:pt x="3362705" y="979169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27990" y="2755170"/>
            <a:ext cx="2726951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405114" algn="l"/>
                <a:tab pos="980007" algn="l"/>
                <a:tab pos="1367191" algn="l"/>
                <a:tab pos="1861957" algn="l"/>
                <a:tab pos="2574128" algn="l"/>
              </a:tabLst>
            </a:pPr>
            <a:r>
              <a:rPr sz="2118" b="1" spc="-44" dirty="0">
                <a:latin typeface="Arial"/>
                <a:cs typeface="Arial"/>
              </a:rPr>
              <a:t>q</a:t>
            </a:r>
            <a:r>
              <a:rPr sz="2118" b="1" dirty="0">
                <a:latin typeface="Arial"/>
                <a:cs typeface="Arial"/>
              </a:rPr>
              <a:t>	</a:t>
            </a:r>
            <a:r>
              <a:rPr sz="2250" i="1" spc="-22" dirty="0">
                <a:latin typeface="Symbol"/>
                <a:cs typeface="Symbol"/>
              </a:rPr>
              <a:t></a:t>
            </a:r>
            <a:r>
              <a:rPr sz="2118" spc="-22" dirty="0">
                <a:latin typeface="Arial"/>
                <a:cs typeface="Arial"/>
              </a:rPr>
              <a:t>,</a:t>
            </a:r>
            <a:r>
              <a:rPr sz="2250" i="1" spc="-22" dirty="0">
                <a:latin typeface="Symbol"/>
                <a:cs typeface="Symbol"/>
              </a:rPr>
              <a:t>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22" dirty="0">
                <a:latin typeface="Arial"/>
                <a:cs typeface="Arial"/>
              </a:rPr>
              <a:t>sin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-97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Arial"/>
                <a:cs typeface="Arial"/>
              </a:rPr>
              <a:t>sin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250" i="1" spc="-291" dirty="0">
                <a:latin typeface="Symbol"/>
                <a:cs typeface="Symbol"/>
              </a:rPr>
              <a:t></a:t>
            </a:r>
            <a:endParaRPr sz="22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6078" y="2957691"/>
            <a:ext cx="100853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z</a:t>
            </a:r>
            <a:endParaRPr sz="1235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71669" y="3162616"/>
            <a:ext cx="793376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33619">
              <a:spcBef>
                <a:spcPts val="97"/>
              </a:spcBef>
            </a:pPr>
            <a:r>
              <a:rPr sz="2118" dirty="0">
                <a:latin typeface="Arial"/>
                <a:cs typeface="Arial"/>
              </a:rPr>
              <a:t>cos</a:t>
            </a:r>
            <a:r>
              <a:rPr sz="1919" i="1" baseline="42145" dirty="0">
                <a:latin typeface="Symbol"/>
                <a:cs typeface="Symbol"/>
              </a:rPr>
              <a:t></a:t>
            </a:r>
            <a:r>
              <a:rPr sz="1919" spc="357" baseline="42145" dirty="0">
                <a:latin typeface="Times New Roman"/>
                <a:cs typeface="Times New Roman"/>
              </a:rPr>
              <a:t> </a:t>
            </a:r>
            <a:r>
              <a:rPr sz="2250" i="1" spc="-291" dirty="0">
                <a:latin typeface="Symbol"/>
                <a:cs typeface="Symbol"/>
              </a:rPr>
              <a:t>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8642" y="2858007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22750" y="2597807"/>
            <a:ext cx="126626" cy="60348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lnSpc>
                <a:spcPts val="2294"/>
              </a:lnSpc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  <a:p>
            <a:pPr marL="11206">
              <a:lnSpc>
                <a:spcPts val="2294"/>
              </a:lnSpc>
            </a:pP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08642" y="3115518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22750" y="3115518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8642" y="3285625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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22750" y="3285625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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7883" y="3859305"/>
            <a:ext cx="8068235" cy="863973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1326103" y="4243443"/>
            <a:ext cx="461682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spc="-18" dirty="0">
                <a:latin typeface="Arial"/>
                <a:cs typeface="Arial"/>
              </a:rPr>
              <a:t>with</a:t>
            </a:r>
            <a:endParaRPr sz="1941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25273" y="4243443"/>
            <a:ext cx="2410385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used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as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shorthand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spc="-22" dirty="0">
                <a:latin typeface="Arial"/>
                <a:cs typeface="Arial"/>
              </a:rPr>
              <a:t>for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06923" y="3859305"/>
            <a:ext cx="6785721" cy="245409"/>
            <a:chOff x="1668779" y="4373879"/>
            <a:chExt cx="7690484" cy="27813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1417" y="4373879"/>
              <a:ext cx="3347466" cy="27813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68779" y="4373879"/>
              <a:ext cx="3362960" cy="214629"/>
            </a:xfrm>
            <a:custGeom>
              <a:avLst/>
              <a:gdLst/>
              <a:ahLst/>
              <a:cxnLst/>
              <a:rect l="l" t="t" r="r" b="b"/>
              <a:pathLst>
                <a:path w="3362960" h="214629">
                  <a:moveTo>
                    <a:pt x="3362705" y="214122"/>
                  </a:moveTo>
                  <a:lnTo>
                    <a:pt x="3362705" y="0"/>
                  </a:lnTo>
                  <a:lnTo>
                    <a:pt x="0" y="0"/>
                  </a:lnTo>
                  <a:lnTo>
                    <a:pt x="0" y="214122"/>
                  </a:lnTo>
                  <a:lnTo>
                    <a:pt x="3362705" y="214122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906344" y="3639314"/>
            <a:ext cx="2324660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2118" dirty="0">
                <a:latin typeface="Arial"/>
                <a:cs typeface="Arial"/>
              </a:rPr>
              <a:t>0</a:t>
            </a:r>
            <a:r>
              <a:rPr sz="2118" spc="-75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</a:t>
            </a:r>
            <a:r>
              <a:rPr sz="2118" spc="-163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22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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106" dirty="0">
                <a:latin typeface="Arial"/>
                <a:cs typeface="Arial"/>
              </a:rPr>
              <a:t>2</a:t>
            </a:r>
            <a:r>
              <a:rPr sz="2250" i="1" spc="-106" dirty="0">
                <a:latin typeface="Symbol"/>
                <a:cs typeface="Symbol"/>
              </a:rPr>
              <a:t></a:t>
            </a:r>
            <a:r>
              <a:rPr sz="2250" spc="-36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,</a:t>
            </a:r>
            <a:r>
              <a:rPr sz="2118" spc="-21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0</a:t>
            </a:r>
            <a:r>
              <a:rPr sz="2118" spc="-75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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spc="-247" dirty="0">
                <a:latin typeface="Symbol"/>
                <a:cs typeface="Symbol"/>
              </a:rPr>
              <a:t></a:t>
            </a:r>
            <a:r>
              <a:rPr sz="2250" spc="1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</a:t>
            </a:r>
            <a:r>
              <a:rPr sz="2118" spc="-97" dirty="0">
                <a:latin typeface="Times New Roman"/>
                <a:cs typeface="Times New Roman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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1403" y="4226411"/>
            <a:ext cx="839321" cy="354735"/>
          </a:xfrm>
          <a:prstGeom prst="rect">
            <a:avLst/>
          </a:prstGeom>
          <a:solidFill>
            <a:srgbClr val="FFE1E1"/>
          </a:solidFill>
        </p:spPr>
        <p:txBody>
          <a:bodyPr vert="horz" wrap="square" lIns="0" tIns="8404" rIns="0" bIns="0" rtlCol="0">
            <a:spAutoFit/>
          </a:bodyPr>
          <a:lstStyle/>
          <a:p>
            <a:pPr marL="32499">
              <a:spcBef>
                <a:spcPts val="66"/>
              </a:spcBef>
            </a:pPr>
            <a:r>
              <a:rPr sz="2118" dirty="0">
                <a:latin typeface="Arial"/>
                <a:cs typeface="Arial"/>
              </a:rPr>
              <a:t>cos</a:t>
            </a:r>
            <a:r>
              <a:rPr sz="1919" i="1" baseline="42145" dirty="0">
                <a:latin typeface="Symbol"/>
                <a:cs typeface="Symbol"/>
              </a:rPr>
              <a:t></a:t>
            </a:r>
            <a:r>
              <a:rPr sz="1919" spc="119" baseline="42145" dirty="0">
                <a:latin typeface="Times New Roman"/>
                <a:cs typeface="Times New Roman"/>
              </a:rPr>
              <a:t> </a:t>
            </a:r>
            <a:r>
              <a:rPr sz="2250" i="1" spc="-53" dirty="0">
                <a:latin typeface="Symbol"/>
                <a:cs typeface="Symbol"/>
              </a:rPr>
              <a:t></a:t>
            </a:r>
            <a:endParaRPr sz="2250">
              <a:latin typeface="Symbol"/>
              <a:cs typeface="Symbo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7883" y="4636546"/>
            <a:ext cx="8068235" cy="950819"/>
            <a:chOff x="457200" y="5254752"/>
            <a:chExt cx="9144000" cy="1077595"/>
          </a:xfrm>
        </p:grpSpPr>
        <p:sp>
          <p:nvSpPr>
            <p:cNvPr id="31" name="object 31"/>
            <p:cNvSpPr/>
            <p:nvPr/>
          </p:nvSpPr>
          <p:spPr>
            <a:xfrm>
              <a:off x="2316479" y="5254752"/>
              <a:ext cx="2467610" cy="98425"/>
            </a:xfrm>
            <a:custGeom>
              <a:avLst/>
              <a:gdLst/>
              <a:ahLst/>
              <a:cxnLst/>
              <a:rect l="l" t="t" r="r" b="b"/>
              <a:pathLst>
                <a:path w="2467610" h="98425">
                  <a:moveTo>
                    <a:pt x="2467355" y="98298"/>
                  </a:moveTo>
                  <a:lnTo>
                    <a:pt x="2467355" y="0"/>
                  </a:lnTo>
                  <a:lnTo>
                    <a:pt x="0" y="0"/>
                  </a:lnTo>
                  <a:lnTo>
                    <a:pt x="0" y="98298"/>
                  </a:lnTo>
                  <a:lnTo>
                    <a:pt x="2467355" y="98298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200" y="535305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60092" y="4244115"/>
            <a:ext cx="2642907" cy="1186033"/>
          </a:xfrm>
          <a:prstGeom prst="rect">
            <a:avLst/>
          </a:prstGeom>
        </p:spPr>
        <p:txBody>
          <a:bodyPr vert="horz" wrap="square" lIns="0" tIns="44263" rIns="0" bIns="0" rtlCol="0">
            <a:spAutoFit/>
          </a:bodyPr>
          <a:lstStyle/>
          <a:p>
            <a:pPr marL="298653" marR="4483" indent="-288007">
              <a:lnSpc>
                <a:spcPts val="2100"/>
              </a:lnSpc>
              <a:spcBef>
                <a:spcPts val="349"/>
              </a:spcBef>
            </a:pPr>
            <a:r>
              <a:rPr sz="1941" dirty="0">
                <a:latin typeface="Arial"/>
                <a:cs typeface="Arial"/>
              </a:rPr>
              <a:t>Superquadrics</a:t>
            </a:r>
            <a:r>
              <a:rPr sz="1941" spc="-8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for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some </a:t>
            </a:r>
            <a:r>
              <a:rPr sz="1941" dirty="0">
                <a:latin typeface="Arial"/>
                <a:cs typeface="Arial"/>
              </a:rPr>
              <a:t>pairs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(</a:t>
            </a:r>
            <a:r>
              <a:rPr sz="1941" spc="-9" dirty="0">
                <a:latin typeface="Symbol"/>
                <a:cs typeface="Symbol"/>
              </a:rPr>
              <a:t></a:t>
            </a:r>
            <a:r>
              <a:rPr sz="1941" spc="-9" dirty="0">
                <a:latin typeface="Arial"/>
                <a:cs typeface="Arial"/>
              </a:rPr>
              <a:t>,</a:t>
            </a:r>
            <a:r>
              <a:rPr sz="1941" spc="-9" dirty="0">
                <a:latin typeface="Symbol"/>
                <a:cs typeface="Symbol"/>
              </a:rPr>
              <a:t></a:t>
            </a:r>
            <a:endParaRPr sz="1941">
              <a:latin typeface="Symbol"/>
              <a:cs typeface="Symbol"/>
            </a:endParaRPr>
          </a:p>
          <a:p>
            <a:pPr marL="298653" marR="5043" indent="-288007">
              <a:lnSpc>
                <a:spcPts val="2100"/>
              </a:lnSpc>
              <a:spcBef>
                <a:spcPts val="459"/>
              </a:spcBef>
            </a:pPr>
            <a:r>
              <a:rPr sz="1941" dirty="0">
                <a:latin typeface="Arial"/>
                <a:cs typeface="Arial"/>
              </a:rPr>
              <a:t>Shaded:</a:t>
            </a:r>
            <a:r>
              <a:rPr sz="1941" spc="-7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subrange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used </a:t>
            </a:r>
            <a:r>
              <a:rPr sz="1941" dirty="0">
                <a:latin typeface="Arial"/>
                <a:cs typeface="Arial"/>
              </a:rPr>
              <a:t>for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glyphs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178423" y="4723279"/>
            <a:ext cx="2177303" cy="413497"/>
            <a:chOff x="2316479" y="5353050"/>
            <a:chExt cx="2467610" cy="468630"/>
          </a:xfrm>
        </p:grpSpPr>
        <p:sp>
          <p:nvSpPr>
            <p:cNvPr id="35" name="object 35"/>
            <p:cNvSpPr/>
            <p:nvPr/>
          </p:nvSpPr>
          <p:spPr>
            <a:xfrm>
              <a:off x="2316479" y="5353050"/>
              <a:ext cx="2467610" cy="468630"/>
            </a:xfrm>
            <a:custGeom>
              <a:avLst/>
              <a:gdLst/>
              <a:ahLst/>
              <a:cxnLst/>
              <a:rect l="l" t="t" r="r" b="b"/>
              <a:pathLst>
                <a:path w="2467610" h="468629">
                  <a:moveTo>
                    <a:pt x="2467355" y="468629"/>
                  </a:moveTo>
                  <a:lnTo>
                    <a:pt x="2467355" y="0"/>
                  </a:lnTo>
                  <a:lnTo>
                    <a:pt x="0" y="0"/>
                  </a:lnTo>
                  <a:lnTo>
                    <a:pt x="0" y="468629"/>
                  </a:lnTo>
                  <a:lnTo>
                    <a:pt x="2467355" y="468629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2375153" y="5375909"/>
              <a:ext cx="745490" cy="376555"/>
            </a:xfrm>
            <a:custGeom>
              <a:avLst/>
              <a:gdLst/>
              <a:ahLst/>
              <a:cxnLst/>
              <a:rect l="l" t="t" r="r" b="b"/>
              <a:pathLst>
                <a:path w="745489" h="376554">
                  <a:moveTo>
                    <a:pt x="0" y="0"/>
                  </a:moveTo>
                  <a:lnTo>
                    <a:pt x="0" y="376427"/>
                  </a:lnTo>
                </a:path>
                <a:path w="745489" h="376554">
                  <a:moveTo>
                    <a:pt x="745235" y="0"/>
                  </a:moveTo>
                  <a:lnTo>
                    <a:pt x="745235" y="376427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221454" y="4677854"/>
            <a:ext cx="2135841" cy="359827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2118" dirty="0">
                <a:latin typeface="Arial"/>
                <a:cs typeface="Arial"/>
              </a:rPr>
              <a:t>cos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53" dirty="0">
                <a:latin typeface="Times New Roman"/>
                <a:cs typeface="Times New Roman"/>
              </a:rPr>
              <a:t> </a:t>
            </a:r>
            <a:r>
              <a:rPr sz="1919" i="1" baseline="57471" dirty="0">
                <a:latin typeface="Symbol"/>
                <a:cs typeface="Symbol"/>
              </a:rPr>
              <a:t></a:t>
            </a:r>
            <a:r>
              <a:rPr sz="1919" spc="502" baseline="5747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sgn(cos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-229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Arial"/>
                <a:cs typeface="Arial"/>
              </a:rPr>
              <a:t>)</a:t>
            </a:r>
            <a:endParaRPr sz="2118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2891118" y="5691658"/>
            <a:ext cx="2554941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Ronald</a:t>
            </a:r>
            <a:r>
              <a:rPr spc="-44" dirty="0"/>
              <a:t> </a:t>
            </a:r>
            <a:r>
              <a:rPr spc="-9" dirty="0"/>
              <a:t>Peikert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5916706" y="5691658"/>
            <a:ext cx="1882588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spc="-9" dirty="0"/>
              <a:t>9-</a:t>
            </a:r>
            <a:fld id="{81D60167-4931-47E6-BA6A-407CBD079E47}" type="slidenum">
              <a:rPr spc="-22" dirty="0"/>
              <a:pPr marL="11206">
                <a:lnSpc>
                  <a:spcPts val="1257"/>
                </a:lnSpc>
              </a:pPr>
              <a:t>18</a:t>
            </a:fld>
            <a:endParaRPr spc="-22" dirty="0"/>
          </a:p>
        </p:txBody>
      </p:sp>
      <p:sp>
        <p:nvSpPr>
          <p:cNvPr id="41" name="Заголовок 8">
            <a:extLst>
              <a:ext uri="{FF2B5EF4-FFF2-40B4-BE49-F238E27FC236}">
                <a16:creationId xmlns:a16="http://schemas.microsoft.com/office/drawing/2014/main" id="{BACBCED1-9E8B-4D8F-8A7A-990A0866DEE1}"/>
              </a:ext>
            </a:extLst>
          </p:cNvPr>
          <p:cNvSpPr txBox="1">
            <a:spLocks/>
          </p:cNvSpPr>
          <p:nvPr/>
        </p:nvSpPr>
        <p:spPr>
          <a:xfrm>
            <a:off x="992981" y="172265"/>
            <a:ext cx="7158037" cy="7364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Tensor glyphs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850" y="1173358"/>
            <a:ext cx="6586817" cy="72407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56032"/>
            <a:r>
              <a:rPr sz="1941" dirty="0" err="1">
                <a:latin typeface="Arial"/>
                <a:cs typeface="Arial"/>
              </a:rPr>
              <a:t>Superquadric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glyphs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(Kindlmann):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Given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l</a:t>
            </a:r>
            <a:r>
              <a:rPr sz="1721" i="1" spc="-19" baseline="-2136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,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p</a:t>
            </a:r>
            <a:r>
              <a:rPr sz="1721" i="1" spc="191" baseline="-2136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,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i="1" spc="-22" dirty="0">
                <a:latin typeface="Arial"/>
                <a:cs typeface="Arial"/>
              </a:rPr>
              <a:t>c</a:t>
            </a:r>
            <a:r>
              <a:rPr sz="1721" i="1" spc="-33" baseline="-21367" dirty="0">
                <a:latin typeface="Arial"/>
                <a:cs typeface="Arial"/>
              </a:rPr>
              <a:t>s</a:t>
            </a:r>
            <a:endParaRPr sz="1721" baseline="-21367" dirty="0">
              <a:latin typeface="Arial"/>
              <a:cs typeface="Arial"/>
            </a:endParaRPr>
          </a:p>
          <a:p>
            <a:pPr marL="343479" indent="-287446">
              <a:spcBef>
                <a:spcPts val="931"/>
              </a:spcBef>
              <a:buChar char="•"/>
              <a:tabLst>
                <a:tab pos="343479" algn="l"/>
              </a:tabLst>
            </a:pPr>
            <a:r>
              <a:rPr sz="1941" dirty="0">
                <a:latin typeface="Arial"/>
                <a:cs typeface="Arial"/>
              </a:rPr>
              <a:t>compute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base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superquadric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using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sharpness</a:t>
            </a:r>
            <a:r>
              <a:rPr sz="194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value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spc="-22" dirty="0">
                <a:latin typeface="Symbol"/>
                <a:cs typeface="Symbol"/>
              </a:rPr>
              <a:t></a:t>
            </a:r>
            <a:r>
              <a:rPr sz="1941" spc="-22" dirty="0">
                <a:latin typeface="Arial"/>
                <a:cs typeface="Arial"/>
              </a:rPr>
              <a:t>: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3577" y="2063451"/>
            <a:ext cx="7361144" cy="932329"/>
          </a:xfrm>
          <a:custGeom>
            <a:avLst/>
            <a:gdLst/>
            <a:ahLst/>
            <a:cxnLst/>
            <a:rect l="l" t="t" r="r" b="b"/>
            <a:pathLst>
              <a:path w="8342630" h="1056639">
                <a:moveTo>
                  <a:pt x="8342376" y="0"/>
                </a:moveTo>
                <a:lnTo>
                  <a:pt x="0" y="0"/>
                </a:lnTo>
                <a:lnTo>
                  <a:pt x="0" y="76962"/>
                </a:lnTo>
                <a:lnTo>
                  <a:pt x="0" y="1056132"/>
                </a:lnTo>
                <a:lnTo>
                  <a:pt x="8342376" y="1056132"/>
                </a:lnTo>
                <a:lnTo>
                  <a:pt x="8342376" y="76962"/>
                </a:lnTo>
                <a:lnTo>
                  <a:pt x="8342376" y="0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5501416" y="2052101"/>
            <a:ext cx="842122" cy="528421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741309" algn="l"/>
              </a:tabLst>
            </a:pPr>
            <a:r>
              <a:rPr sz="3353" spc="-459" dirty="0">
                <a:latin typeface="Symbol"/>
                <a:cs typeface="Symbol"/>
              </a:rPr>
              <a:t></a:t>
            </a:r>
            <a:r>
              <a:rPr sz="3353" dirty="0">
                <a:latin typeface="Times New Roman"/>
                <a:cs typeface="Times New Roman"/>
              </a:rPr>
              <a:t>	</a:t>
            </a:r>
            <a:r>
              <a:rPr sz="3353" spc="-459" dirty="0">
                <a:latin typeface="Symbol"/>
                <a:cs typeface="Symbol"/>
              </a:rPr>
              <a:t></a:t>
            </a:r>
            <a:endParaRPr sz="3353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9307" y="2102894"/>
            <a:ext cx="796737" cy="45322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695922" algn="l"/>
              </a:tabLst>
            </a:pPr>
            <a:r>
              <a:rPr sz="2868" spc="-304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endParaRPr sz="2868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1206" y="1960491"/>
            <a:ext cx="2482103" cy="1179327"/>
          </a:xfrm>
          <a:prstGeom prst="rect">
            <a:avLst/>
          </a:prstGeom>
        </p:spPr>
        <p:txBody>
          <a:bodyPr vert="horz" wrap="square" lIns="0" tIns="154081" rIns="0" bIns="0" rtlCol="0">
            <a:spAutoFit/>
          </a:bodyPr>
          <a:lstStyle/>
          <a:p>
            <a:pPr marL="11206">
              <a:spcBef>
                <a:spcPts val="1213"/>
              </a:spcBef>
              <a:tabLst>
                <a:tab pos="514377" algn="l"/>
              </a:tabLst>
            </a:pPr>
            <a:r>
              <a:rPr sz="2868" spc="-304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endParaRPr sz="2868">
              <a:latin typeface="Symbol"/>
              <a:cs typeface="Symbol"/>
            </a:endParaRPr>
          </a:p>
          <a:p>
            <a:pPr marL="15689">
              <a:spcBef>
                <a:spcPts val="1129"/>
              </a:spcBef>
              <a:tabLst>
                <a:tab pos="519981" algn="l"/>
                <a:tab pos="1696101" algn="l"/>
                <a:tab pos="2380817" algn="l"/>
              </a:tabLst>
            </a:pPr>
            <a:r>
              <a:rPr sz="2868" spc="-304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13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endParaRPr sz="2868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18966" y="2632341"/>
            <a:ext cx="842122" cy="528421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741309" algn="l"/>
              </a:tabLst>
            </a:pPr>
            <a:r>
              <a:rPr sz="3353" spc="-459" dirty="0">
                <a:latin typeface="Symbol"/>
                <a:cs typeface="Symbol"/>
              </a:rPr>
              <a:t></a:t>
            </a:r>
            <a:r>
              <a:rPr sz="3353" dirty="0">
                <a:latin typeface="Times New Roman"/>
                <a:cs typeface="Times New Roman"/>
              </a:rPr>
              <a:t>	</a:t>
            </a:r>
            <a:r>
              <a:rPr sz="3353" spc="-459" dirty="0">
                <a:latin typeface="Symbol"/>
                <a:cs typeface="Symbol"/>
              </a:rPr>
              <a:t></a:t>
            </a:r>
            <a:endParaRPr sz="3353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3244" y="2362554"/>
            <a:ext cx="57710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l</a:t>
            </a:r>
            <a:endParaRPr sz="1235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9492" y="2362554"/>
            <a:ext cx="109818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p</a:t>
            </a:r>
            <a:endParaRPr sz="123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1973" y="2362554"/>
            <a:ext cx="101413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z</a:t>
            </a:r>
            <a:endParaRPr sz="123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396" y="2362554"/>
            <a:ext cx="109818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p</a:t>
            </a:r>
            <a:endParaRPr sz="123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48211" y="2362554"/>
            <a:ext cx="57710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l</a:t>
            </a:r>
            <a:endParaRPr sz="123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0342" y="2085357"/>
            <a:ext cx="87406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279" i="1" spc="-44" dirty="0">
                <a:latin typeface="Symbol"/>
                <a:cs typeface="Symbol"/>
              </a:rPr>
              <a:t>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32513" y="2113596"/>
            <a:ext cx="87406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279" i="1" spc="-44" dirty="0">
                <a:latin typeface="Symbol"/>
                <a:cs typeface="Symbol"/>
              </a:rPr>
              <a:t>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37892" y="2664926"/>
            <a:ext cx="87406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279" i="1" spc="-44" dirty="0">
                <a:latin typeface="Symbol"/>
                <a:cs typeface="Symbol"/>
              </a:rPr>
              <a:t>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80000" y="2693164"/>
            <a:ext cx="87406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279" i="1" spc="-44" dirty="0">
                <a:latin typeface="Symbol"/>
                <a:cs typeface="Symbol"/>
              </a:rPr>
              <a:t>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17538" y="2159949"/>
            <a:ext cx="991721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18526" algn="l"/>
                <a:tab pos="600667" algn="l"/>
              </a:tabLst>
            </a:pPr>
            <a:r>
              <a:rPr sz="2118" spc="-44" dirty="0">
                <a:latin typeface="Arial"/>
                <a:cs typeface="Arial"/>
              </a:rPr>
              <a:t>: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i="1" spc="-44" dirty="0">
                <a:latin typeface="Arial"/>
                <a:cs typeface="Arial"/>
              </a:rPr>
              <a:t>q</a:t>
            </a:r>
            <a:r>
              <a:rPr sz="2118" i="1" dirty="0">
                <a:latin typeface="Arial"/>
                <a:cs typeface="Arial"/>
              </a:rPr>
              <a:t>	</a:t>
            </a:r>
            <a:r>
              <a:rPr sz="2250" i="1" spc="-31" dirty="0">
                <a:latin typeface="Symbol"/>
                <a:cs typeface="Symbol"/>
              </a:rPr>
              <a:t></a:t>
            </a:r>
            <a:r>
              <a:rPr sz="2118" spc="-31" dirty="0">
                <a:latin typeface="Arial"/>
                <a:cs typeface="Arial"/>
              </a:rPr>
              <a:t>,</a:t>
            </a:r>
            <a:r>
              <a:rPr sz="2250" i="1" spc="-31" dirty="0">
                <a:latin typeface="Symbol"/>
                <a:cs typeface="Symbol"/>
              </a:rPr>
              <a:t>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6862" y="2159949"/>
            <a:ext cx="728382" cy="9486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2118" dirty="0">
                <a:latin typeface="Arial"/>
                <a:cs typeface="Arial"/>
              </a:rPr>
              <a:t>with</a:t>
            </a:r>
            <a:r>
              <a:rPr sz="2118" spc="-207" dirty="0">
                <a:latin typeface="Arial"/>
                <a:cs typeface="Arial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</a:t>
            </a:r>
            <a:endParaRPr sz="2250">
              <a:latin typeface="Symbol"/>
              <a:cs typeface="Symbol"/>
            </a:endParaRPr>
          </a:p>
          <a:p>
            <a:pPr marL="15689">
              <a:spcBef>
                <a:spcPts val="1862"/>
              </a:spcBef>
            </a:pPr>
            <a:r>
              <a:rPr sz="2118" dirty="0">
                <a:latin typeface="Arial"/>
                <a:cs typeface="Arial"/>
              </a:rPr>
              <a:t>with</a:t>
            </a:r>
            <a:r>
              <a:rPr sz="2118" spc="-224" dirty="0">
                <a:latin typeface="Arial"/>
                <a:cs typeface="Arial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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29347" y="2159949"/>
            <a:ext cx="733425" cy="9486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50989">
              <a:spcBef>
                <a:spcPts val="97"/>
              </a:spcBef>
            </a:pPr>
            <a:r>
              <a:rPr sz="2118" dirty="0">
                <a:latin typeface="Arial"/>
                <a:cs typeface="Arial"/>
              </a:rPr>
              <a:t>and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</a:t>
            </a:r>
            <a:endParaRPr sz="2250">
              <a:latin typeface="Symbol"/>
              <a:cs typeface="Symbol"/>
            </a:endParaRPr>
          </a:p>
          <a:p>
            <a:pPr marL="11206">
              <a:spcBef>
                <a:spcPts val="1862"/>
              </a:spcBef>
            </a:pPr>
            <a:r>
              <a:rPr sz="2118" dirty="0">
                <a:latin typeface="Arial"/>
                <a:cs typeface="Arial"/>
              </a:rPr>
              <a:t>and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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5308" y="2175391"/>
            <a:ext cx="1057275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  <a:tabLst>
                <a:tab pos="674630" algn="l"/>
              </a:tabLst>
            </a:pPr>
            <a:r>
              <a:rPr sz="3177" baseline="18518" dirty="0">
                <a:latin typeface="Symbol"/>
                <a:cs typeface="Symbol"/>
              </a:rPr>
              <a:t></a:t>
            </a:r>
            <a:r>
              <a:rPr sz="2118" dirty="0">
                <a:latin typeface="Arial"/>
                <a:cs typeface="Arial"/>
              </a:rPr>
              <a:t>if</a:t>
            </a:r>
            <a:r>
              <a:rPr sz="2118" spc="66" dirty="0">
                <a:latin typeface="Arial"/>
                <a:cs typeface="Arial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r>
              <a:rPr sz="2118" i="1" dirty="0">
                <a:latin typeface="Arial"/>
                <a:cs typeface="Arial"/>
              </a:rPr>
              <a:t>	</a:t>
            </a:r>
            <a:r>
              <a:rPr sz="2118" dirty="0">
                <a:latin typeface="Symbol"/>
                <a:cs typeface="Symbol"/>
              </a:rPr>
              <a:t>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88724" y="2175391"/>
            <a:ext cx="818029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309859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62" dirty="0">
                <a:latin typeface="Arial"/>
                <a:cs typeface="Arial"/>
              </a:rPr>
              <a:t>1</a:t>
            </a:r>
            <a:r>
              <a:rPr sz="2118" spc="62" dirty="0">
                <a:latin typeface="Symbol"/>
                <a:cs typeface="Symbol"/>
              </a:rPr>
              <a:t></a:t>
            </a:r>
            <a:r>
              <a:rPr sz="2118" spc="-168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46150" y="2175391"/>
            <a:ext cx="818590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309859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57" dirty="0">
                <a:latin typeface="Arial"/>
                <a:cs typeface="Arial"/>
              </a:rPr>
              <a:t>1</a:t>
            </a:r>
            <a:r>
              <a:rPr sz="2118" spc="57" dirty="0">
                <a:latin typeface="Symbol"/>
                <a:cs typeface="Symbol"/>
              </a:rPr>
              <a:t></a:t>
            </a:r>
            <a:r>
              <a:rPr sz="2118" spc="-159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2229" y="2343584"/>
            <a:ext cx="1274669" cy="45322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118" i="1" dirty="0">
                <a:latin typeface="Arial"/>
                <a:cs typeface="Arial"/>
              </a:rPr>
              <a:t>q</a:t>
            </a:r>
            <a:r>
              <a:rPr sz="2118" i="1" spc="-269" dirty="0">
                <a:latin typeface="Arial"/>
                <a:cs typeface="Arial"/>
              </a:rPr>
              <a:t> </a:t>
            </a:r>
            <a:r>
              <a:rPr sz="4302" spc="-158" baseline="-3418" dirty="0">
                <a:latin typeface="Symbol"/>
                <a:cs typeface="Symbol"/>
              </a:rPr>
              <a:t></a:t>
            </a:r>
            <a:r>
              <a:rPr sz="2250" i="1" spc="-106" dirty="0">
                <a:latin typeface="Symbol"/>
                <a:cs typeface="Symbol"/>
              </a:rPr>
              <a:t></a:t>
            </a:r>
            <a:r>
              <a:rPr sz="2118" spc="-106" dirty="0">
                <a:latin typeface="Arial"/>
                <a:cs typeface="Arial"/>
              </a:rPr>
              <a:t>,</a:t>
            </a:r>
            <a:r>
              <a:rPr sz="2250" i="1" spc="-106" dirty="0">
                <a:latin typeface="Symbol"/>
                <a:cs typeface="Symbol"/>
              </a:rPr>
              <a:t></a:t>
            </a:r>
            <a:r>
              <a:rPr sz="2250" spc="-260" dirty="0">
                <a:latin typeface="Times New Roman"/>
                <a:cs typeface="Times New Roman"/>
              </a:rPr>
              <a:t> </a:t>
            </a:r>
            <a:r>
              <a:rPr sz="4302" spc="-390" baseline="-3418" dirty="0">
                <a:latin typeface="Symbol"/>
                <a:cs typeface="Symbol"/>
              </a:rPr>
              <a:t></a:t>
            </a:r>
            <a:r>
              <a:rPr sz="4302" spc="-271" baseline="-34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35" dirty="0">
                <a:latin typeface="Times New Roman"/>
                <a:cs typeface="Times New Roman"/>
              </a:rPr>
              <a:t> </a:t>
            </a:r>
            <a:r>
              <a:rPr sz="3177" spc="-66" baseline="32407" dirty="0">
                <a:latin typeface="Symbol"/>
                <a:cs typeface="Symbol"/>
              </a:rPr>
              <a:t></a:t>
            </a:r>
            <a:endParaRPr sz="3177" baseline="32407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47720" y="2483355"/>
            <a:ext cx="156882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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94112" y="2754959"/>
            <a:ext cx="818029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309859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57" dirty="0">
                <a:latin typeface="Arial"/>
                <a:cs typeface="Arial"/>
              </a:rPr>
              <a:t>1</a:t>
            </a:r>
            <a:r>
              <a:rPr sz="2118" spc="57" dirty="0">
                <a:latin typeface="Symbol"/>
                <a:cs typeface="Symbol"/>
              </a:rPr>
              <a:t></a:t>
            </a:r>
            <a:r>
              <a:rPr sz="2118" spc="-159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06502" y="2754959"/>
            <a:ext cx="818029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309299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62" dirty="0">
                <a:latin typeface="Arial"/>
                <a:cs typeface="Arial"/>
              </a:rPr>
              <a:t>1</a:t>
            </a:r>
            <a:r>
              <a:rPr sz="2118" spc="62" dirty="0">
                <a:latin typeface="Symbol"/>
                <a:cs typeface="Symbol"/>
              </a:rPr>
              <a:t></a:t>
            </a:r>
            <a:r>
              <a:rPr sz="2118" spc="-168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9552" y="2996952"/>
            <a:ext cx="8068235" cy="863973"/>
            <a:chOff x="457200" y="3394709"/>
            <a:chExt cx="9144000" cy="979169"/>
          </a:xfrm>
        </p:grpSpPr>
        <p:sp>
          <p:nvSpPr>
            <p:cNvPr id="28" name="object 28"/>
            <p:cNvSpPr/>
            <p:nvPr/>
          </p:nvSpPr>
          <p:spPr>
            <a:xfrm>
              <a:off x="457200" y="339470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1654" y="3394709"/>
              <a:ext cx="8342630" cy="277495"/>
            </a:xfrm>
            <a:custGeom>
              <a:avLst/>
              <a:gdLst/>
              <a:ahLst/>
              <a:cxnLst/>
              <a:rect l="l" t="t" r="r" b="b"/>
              <a:pathLst>
                <a:path w="8342630" h="277495">
                  <a:moveTo>
                    <a:pt x="8342376" y="277367"/>
                  </a:moveTo>
                  <a:lnTo>
                    <a:pt x="8342376" y="0"/>
                  </a:lnTo>
                  <a:lnTo>
                    <a:pt x="0" y="0"/>
                  </a:lnTo>
                  <a:lnTo>
                    <a:pt x="0" y="277368"/>
                  </a:lnTo>
                  <a:lnTo>
                    <a:pt x="8342376" y="277367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312988" y="2739518"/>
            <a:ext cx="1000685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19087" algn="l"/>
                <a:tab pos="610753" algn="l"/>
              </a:tabLst>
            </a:pPr>
            <a:r>
              <a:rPr sz="2118" spc="-44" dirty="0">
                <a:latin typeface="Arial"/>
                <a:cs typeface="Arial"/>
              </a:rPr>
              <a:t>: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i="1" spc="-44" dirty="0">
                <a:latin typeface="Arial"/>
                <a:cs typeface="Arial"/>
              </a:rPr>
              <a:t>q</a:t>
            </a:r>
            <a:r>
              <a:rPr sz="2118" i="1" dirty="0">
                <a:latin typeface="Arial"/>
                <a:cs typeface="Arial"/>
              </a:rPr>
              <a:t>	</a:t>
            </a:r>
            <a:r>
              <a:rPr sz="2250" i="1" spc="-35" dirty="0">
                <a:latin typeface="Symbol"/>
                <a:cs typeface="Symbol"/>
              </a:rPr>
              <a:t></a:t>
            </a:r>
            <a:r>
              <a:rPr sz="2118" spc="-35" dirty="0">
                <a:latin typeface="Arial"/>
                <a:cs typeface="Arial"/>
              </a:rPr>
              <a:t>,</a:t>
            </a:r>
            <a:r>
              <a:rPr sz="2250" i="1" spc="-35" dirty="0">
                <a:latin typeface="Symbol"/>
                <a:cs typeface="Symbol"/>
              </a:rPr>
              <a:t>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45458" y="2942795"/>
            <a:ext cx="637615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47437" algn="l"/>
              </a:tabLst>
            </a:pPr>
            <a:r>
              <a:rPr sz="1235" i="1" spc="-44" dirty="0">
                <a:latin typeface="Arial"/>
                <a:cs typeface="Arial"/>
              </a:rPr>
              <a:t>p</a:t>
            </a:r>
            <a:r>
              <a:rPr sz="1235" i="1" dirty="0">
                <a:latin typeface="Arial"/>
                <a:cs typeface="Arial"/>
              </a:rPr>
              <a:t>	</a:t>
            </a:r>
            <a:r>
              <a:rPr sz="1235" i="1" spc="-44" dirty="0">
                <a:latin typeface="Arial"/>
                <a:cs typeface="Arial"/>
              </a:rPr>
              <a:t>x</a:t>
            </a:r>
            <a:endParaRPr sz="1235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95047" y="2942795"/>
            <a:ext cx="57710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l</a:t>
            </a:r>
            <a:endParaRPr sz="1235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13911" y="2942795"/>
            <a:ext cx="109818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p</a:t>
            </a:r>
            <a:endParaRPr sz="1235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25308" y="2754959"/>
            <a:ext cx="1053353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3177" spc="-416" baseline="2314" dirty="0">
                <a:latin typeface="Symbol"/>
                <a:cs typeface="Symbol"/>
              </a:rPr>
              <a:t></a:t>
            </a:r>
            <a:r>
              <a:rPr sz="3177" spc="-416" baseline="-25462" dirty="0">
                <a:latin typeface="Symbol"/>
                <a:cs typeface="Symbol"/>
              </a:rPr>
              <a:t></a:t>
            </a:r>
            <a:r>
              <a:rPr sz="2118" spc="-278" dirty="0">
                <a:latin typeface="Arial"/>
                <a:cs typeface="Arial"/>
              </a:rPr>
              <a:t>if</a:t>
            </a:r>
            <a:r>
              <a:rPr sz="2118" spc="101" dirty="0">
                <a:latin typeface="Arial"/>
                <a:cs typeface="Arial"/>
              </a:rPr>
              <a:t> </a:t>
            </a:r>
            <a:r>
              <a:rPr sz="2118" i="1" dirty="0">
                <a:latin typeface="Arial"/>
                <a:cs typeface="Arial"/>
              </a:rPr>
              <a:t>c</a:t>
            </a:r>
            <a:r>
              <a:rPr sz="1853" i="1" baseline="-25793" dirty="0">
                <a:latin typeface="Arial"/>
                <a:cs typeface="Arial"/>
              </a:rPr>
              <a:t>l</a:t>
            </a:r>
            <a:r>
              <a:rPr sz="1853" i="1" spc="158" baseline="-25793" dirty="0">
                <a:latin typeface="Arial"/>
                <a:cs typeface="Arial"/>
              </a:rPr>
              <a:t>  </a:t>
            </a:r>
            <a:r>
              <a:rPr sz="2118" dirty="0">
                <a:latin typeface="Symbol"/>
                <a:cs typeface="Symbol"/>
              </a:rPr>
              <a:t></a:t>
            </a:r>
            <a:r>
              <a:rPr sz="2118" spc="-13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37883" y="3859305"/>
            <a:ext cx="8068235" cy="863973"/>
            <a:chOff x="457200" y="4373879"/>
            <a:chExt cx="9144000" cy="979169"/>
          </a:xfrm>
        </p:grpSpPr>
        <p:sp>
          <p:nvSpPr>
            <p:cNvPr id="36" name="object 36"/>
            <p:cNvSpPr/>
            <p:nvPr/>
          </p:nvSpPr>
          <p:spPr>
            <a:xfrm>
              <a:off x="457200" y="437387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154" y="4457699"/>
              <a:ext cx="2797301" cy="8953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1300" y="4423409"/>
              <a:ext cx="2797301" cy="9296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8653" y="4437125"/>
              <a:ext cx="2797301" cy="91592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91539" y="3149444"/>
            <a:ext cx="7405968" cy="801121"/>
          </a:xfrm>
          <a:prstGeom prst="rect">
            <a:avLst/>
          </a:prstGeom>
        </p:spPr>
        <p:txBody>
          <a:bodyPr vert="horz" wrap="square" lIns="0" tIns="168088" rIns="0" bIns="0" rtlCol="0">
            <a:spAutoFit/>
          </a:bodyPr>
          <a:lstStyle/>
          <a:p>
            <a:pPr marL="321066" indent="-287446">
              <a:spcBef>
                <a:spcPts val="1324"/>
              </a:spcBef>
              <a:buChar char="•"/>
              <a:tabLst>
                <a:tab pos="321066" algn="l"/>
                <a:tab pos="3727275" algn="l"/>
              </a:tabLst>
            </a:pPr>
            <a:r>
              <a:rPr sz="1941" dirty="0">
                <a:latin typeface="Arial"/>
                <a:cs typeface="Arial"/>
              </a:rPr>
              <a:t>scale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with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l</a:t>
            </a:r>
            <a:r>
              <a:rPr sz="1721" i="1" spc="6" baseline="-2136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,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p</a:t>
            </a:r>
            <a:r>
              <a:rPr sz="1721" i="1" spc="231" baseline="-2136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,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s</a:t>
            </a:r>
            <a:r>
              <a:rPr sz="1721" i="1" spc="231" baseline="-2136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along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i="1" spc="-9" dirty="0">
                <a:latin typeface="Arial"/>
                <a:cs typeface="Arial"/>
              </a:rPr>
              <a:t>x,y,z</a:t>
            </a:r>
            <a:r>
              <a:rPr sz="1941" i="1" dirty="0">
                <a:latin typeface="Arial"/>
                <a:cs typeface="Arial"/>
              </a:rPr>
              <a:t>	</a:t>
            </a:r>
            <a:r>
              <a:rPr sz="1941" dirty="0">
                <a:latin typeface="Arial"/>
                <a:cs typeface="Arial"/>
              </a:rPr>
              <a:t>and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rotate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into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eigenvector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frame</a:t>
            </a:r>
            <a:endParaRPr sz="1941" dirty="0">
              <a:latin typeface="Arial"/>
              <a:cs typeface="Arial"/>
            </a:endParaRPr>
          </a:p>
          <a:p>
            <a:pPr marL="177062" algn="ctr">
              <a:spcBef>
                <a:spcPts val="899"/>
              </a:spcBef>
              <a:tabLst>
                <a:tab pos="2681711" algn="l"/>
                <a:tab pos="5236788" algn="l"/>
              </a:tabLst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s</a:t>
            </a:r>
            <a:r>
              <a:rPr sz="1390" i="1" spc="158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9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s</a:t>
            </a:r>
            <a:r>
              <a:rPr sz="1390" i="1" spc="158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9" dirty="0">
                <a:latin typeface="Times New Roman"/>
                <a:cs typeface="Times New Roman"/>
              </a:rPr>
              <a:t> </a:t>
            </a:r>
            <a:r>
              <a:rPr sz="1412" spc="-53" dirty="0">
                <a:latin typeface="Times New Roman"/>
                <a:cs typeface="Times New Roman"/>
              </a:rPr>
              <a:t>1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s</a:t>
            </a:r>
            <a:r>
              <a:rPr sz="1390" i="1" spc="158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9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 dirty="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5489" y="4723280"/>
            <a:ext cx="7533154" cy="1013572"/>
            <a:chOff x="851154" y="5353050"/>
            <a:chExt cx="8537575" cy="1148715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154" y="5353050"/>
              <a:ext cx="2797301" cy="11483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1300" y="5353050"/>
              <a:ext cx="2797301" cy="111328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8653" y="5353050"/>
              <a:ext cx="2797301" cy="112394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667659" y="5738756"/>
            <a:ext cx="694765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Symbol"/>
                <a:cs typeface="Symbol"/>
              </a:rPr>
              <a:t></a:t>
            </a:r>
            <a:r>
              <a:rPr sz="1941" spc="44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Arial"/>
                <a:cs typeface="Arial"/>
              </a:rPr>
              <a:t>=</a:t>
            </a:r>
            <a:r>
              <a:rPr sz="1765" spc="-4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1.5</a:t>
            </a:r>
            <a:endParaRPr sz="1765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2891118" y="5691658"/>
            <a:ext cx="2554941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Ronald</a:t>
            </a:r>
            <a:r>
              <a:rPr spc="-44" dirty="0"/>
              <a:t> </a:t>
            </a:r>
            <a:r>
              <a:rPr spc="-9" dirty="0"/>
              <a:t>Peikert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xfrm>
            <a:off x="537882" y="5691658"/>
            <a:ext cx="1882588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SciVis</a:t>
            </a:r>
            <a:r>
              <a:rPr spc="-31" dirty="0"/>
              <a:t> </a:t>
            </a:r>
            <a:r>
              <a:rPr dirty="0"/>
              <a:t>2007</a:t>
            </a:r>
            <a:r>
              <a:rPr spc="-40" dirty="0"/>
              <a:t> </a:t>
            </a:r>
            <a:r>
              <a:rPr dirty="0"/>
              <a:t>-</a:t>
            </a:r>
            <a:r>
              <a:rPr spc="-40" dirty="0"/>
              <a:t> </a:t>
            </a:r>
            <a:r>
              <a:rPr spc="-18" dirty="0"/>
              <a:t>Tensor</a:t>
            </a:r>
            <a:r>
              <a:rPr spc="-31" dirty="0"/>
              <a:t> </a:t>
            </a:r>
            <a:r>
              <a:rPr spc="-9" dirty="0"/>
              <a:t>Fields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5916706" y="5691658"/>
            <a:ext cx="1882588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spc="-9" dirty="0"/>
              <a:t>9-</a:t>
            </a:r>
            <a:fld id="{81D60167-4931-47E6-BA6A-407CBD079E47}" type="slidenum">
              <a:rPr spc="-22" dirty="0"/>
              <a:pPr marL="11206">
                <a:lnSpc>
                  <a:spcPts val="1257"/>
                </a:lnSpc>
              </a:pPr>
              <a:t>19</a:t>
            </a:fld>
            <a:endParaRPr spc="-22" dirty="0"/>
          </a:p>
        </p:txBody>
      </p:sp>
      <p:sp>
        <p:nvSpPr>
          <p:cNvPr id="46" name="object 46"/>
          <p:cNvSpPr txBox="1"/>
          <p:nvPr/>
        </p:nvSpPr>
        <p:spPr>
          <a:xfrm>
            <a:off x="4221256" y="5738756"/>
            <a:ext cx="694765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Symbol"/>
                <a:cs typeface="Symbol"/>
              </a:rPr>
              <a:t></a:t>
            </a:r>
            <a:r>
              <a:rPr sz="1941" spc="44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Arial"/>
                <a:cs typeface="Arial"/>
              </a:rPr>
              <a:t>=</a:t>
            </a:r>
            <a:r>
              <a:rPr sz="1765" spc="-4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3.0</a:t>
            </a:r>
            <a:endParaRPr sz="1765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42579" y="5738756"/>
            <a:ext cx="716056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Symbol"/>
                <a:cs typeface="Symbol"/>
              </a:rPr>
              <a:t></a:t>
            </a:r>
            <a:r>
              <a:rPr sz="1941" spc="35" dirty="0">
                <a:latin typeface="Times New Roman"/>
                <a:cs typeface="Times New Roman"/>
              </a:rPr>
              <a:t> </a:t>
            </a:r>
            <a:r>
              <a:rPr sz="1941" dirty="0">
                <a:latin typeface="Arial"/>
                <a:cs typeface="Arial"/>
              </a:rPr>
              <a:t>=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6.0</a:t>
            </a:r>
            <a:endParaRPr sz="1765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31208" y="5604285"/>
            <a:ext cx="460562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l</a:t>
            </a:r>
            <a:r>
              <a:rPr sz="1390" i="1" spc="172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893128" y="5604285"/>
            <a:ext cx="487456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p</a:t>
            </a:r>
            <a:r>
              <a:rPr sz="1390" i="1" spc="165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13107" y="5600929"/>
            <a:ext cx="50370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p</a:t>
            </a:r>
            <a:r>
              <a:rPr sz="1390" i="1" spc="165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40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Times New Roman"/>
                <a:cs typeface="Times New Roman"/>
              </a:rPr>
              <a:t>1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57968" y="5604285"/>
            <a:ext cx="487456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p</a:t>
            </a:r>
            <a:r>
              <a:rPr sz="1390" i="1" spc="165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52530" y="5604285"/>
            <a:ext cx="460562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l</a:t>
            </a:r>
            <a:r>
              <a:rPr sz="1390" i="1" spc="172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07472" y="5604285"/>
            <a:ext cx="460562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l</a:t>
            </a:r>
            <a:r>
              <a:rPr sz="1390" i="1" spc="172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7" name="Заголовок 8">
            <a:extLst>
              <a:ext uri="{FF2B5EF4-FFF2-40B4-BE49-F238E27FC236}">
                <a16:creationId xmlns:a16="http://schemas.microsoft.com/office/drawing/2014/main" id="{D1E932DD-E60F-4483-A97E-54D6AE74E501}"/>
              </a:ext>
            </a:extLst>
          </p:cNvPr>
          <p:cNvSpPr txBox="1">
            <a:spLocks/>
          </p:cNvSpPr>
          <p:nvPr/>
        </p:nvSpPr>
        <p:spPr>
          <a:xfrm>
            <a:off x="992981" y="172265"/>
            <a:ext cx="7158037" cy="7364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Tensor glyphs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19B8AEC-CEA4-4A1A-9790-6A13B209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C1E4-9FFC-44C0-9689-76C86B3A9246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9EA87C-2A33-42B4-B04F-A613D295A0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0650"/>
            <a:ext cx="8529638" cy="593725"/>
          </a:xfrm>
        </p:spPr>
        <p:txBody>
          <a:bodyPr>
            <a:normAutofit/>
          </a:bodyPr>
          <a:lstStyle/>
          <a:p>
            <a:r>
              <a:rPr lang="en-GB" sz="1800" b="1" dirty="0"/>
              <a:t>Realisation of the course</a:t>
            </a:r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5E25CE-C8AC-4424-BA8F-A0183791E9A0}"/>
              </a:ext>
            </a:extLst>
          </p:cNvPr>
          <p:cNvSpPr/>
          <p:nvPr/>
        </p:nvSpPr>
        <p:spPr>
          <a:xfrm>
            <a:off x="492769" y="1631774"/>
            <a:ext cx="8156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course has been developed within the framework of the project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“Mechanics digital" by the German Academic Exchange Service (DAAD) under funding program “Ukraine digital: Ensuring academic success in times of crisis (2022)"</a:t>
            </a:r>
            <a:b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has been developed in collaboration with our colleagues from the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Otto-von-Guericke-University Magdeburg in Germany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the DAAD for their financial and logistical support</a:t>
            </a:r>
            <a:endParaRPr lang="de-D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61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767" y="131094"/>
            <a:ext cx="7261412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Comparison</a:t>
            </a:r>
            <a:r>
              <a:rPr spc="-62" dirty="0"/>
              <a:t> </a:t>
            </a:r>
            <a:r>
              <a:rPr dirty="0"/>
              <a:t>of</a:t>
            </a:r>
            <a:r>
              <a:rPr spc="-57" dirty="0"/>
              <a:t> </a:t>
            </a:r>
            <a:r>
              <a:rPr dirty="0"/>
              <a:t>shape</a:t>
            </a:r>
            <a:r>
              <a:rPr spc="-57" dirty="0"/>
              <a:t> </a:t>
            </a:r>
            <a:r>
              <a:rPr dirty="0"/>
              <a:t>perception</a:t>
            </a:r>
            <a:r>
              <a:rPr spc="-57" dirty="0"/>
              <a:t> </a:t>
            </a:r>
            <a:r>
              <a:rPr dirty="0"/>
              <a:t>(previous</a:t>
            </a:r>
            <a:r>
              <a:rPr spc="-62" dirty="0"/>
              <a:t> </a:t>
            </a:r>
            <a:r>
              <a:rPr spc="-9" dirty="0"/>
              <a:t>example)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951" y="1723473"/>
            <a:ext cx="2489387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98653" indent="-287446">
              <a:spcBef>
                <a:spcPts val="88"/>
              </a:spcBef>
              <a:buChar char="•"/>
              <a:tabLst>
                <a:tab pos="298653" algn="l"/>
              </a:tabLst>
            </a:pPr>
            <a:r>
              <a:rPr sz="1941" dirty="0">
                <a:latin typeface="Arial"/>
                <a:cs typeface="Arial"/>
              </a:rPr>
              <a:t>with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ellipsoid</a:t>
            </a:r>
            <a:r>
              <a:rPr sz="1941" spc="-1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glyphs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44395" y="2184474"/>
            <a:ext cx="6081432" cy="1288676"/>
            <a:chOff x="1597914" y="2475737"/>
            <a:chExt cx="6892290" cy="1460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7914" y="2475737"/>
              <a:ext cx="6892289" cy="9189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33799" y="3191255"/>
              <a:ext cx="2886710" cy="180975"/>
            </a:xfrm>
            <a:custGeom>
              <a:avLst/>
              <a:gdLst/>
              <a:ahLst/>
              <a:cxnLst/>
              <a:rect l="l" t="t" r="r" b="b"/>
              <a:pathLst>
                <a:path w="2886709" h="180975">
                  <a:moveTo>
                    <a:pt x="2886455" y="180593"/>
                  </a:moveTo>
                  <a:lnTo>
                    <a:pt x="2886455" y="0"/>
                  </a:lnTo>
                  <a:lnTo>
                    <a:pt x="0" y="0"/>
                  </a:lnTo>
                  <a:lnTo>
                    <a:pt x="0" y="180594"/>
                  </a:lnTo>
                  <a:lnTo>
                    <a:pt x="2886455" y="1805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914" y="3394709"/>
              <a:ext cx="6892289" cy="54102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13951" y="3498477"/>
            <a:ext cx="3149974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98653" indent="-287446">
              <a:spcBef>
                <a:spcPts val="88"/>
              </a:spcBef>
              <a:buChar char="•"/>
              <a:tabLst>
                <a:tab pos="298653" algn="l"/>
              </a:tabLst>
            </a:pPr>
            <a:r>
              <a:rPr sz="1941" dirty="0">
                <a:latin typeface="Arial"/>
                <a:cs typeface="Arial"/>
              </a:rPr>
              <a:t>with</a:t>
            </a:r>
            <a:r>
              <a:rPr sz="1941" spc="-7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superquadrics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glyphs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02037" y="4030084"/>
            <a:ext cx="6120093" cy="1326776"/>
            <a:chOff x="1549908" y="4567428"/>
            <a:chExt cx="6936105" cy="150368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9908" y="4567428"/>
              <a:ext cx="6935723" cy="78562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14650" y="5257800"/>
              <a:ext cx="4486910" cy="95250"/>
            </a:xfrm>
            <a:custGeom>
              <a:avLst/>
              <a:gdLst/>
              <a:ahLst/>
              <a:cxnLst/>
              <a:rect l="l" t="t" r="r" b="b"/>
              <a:pathLst>
                <a:path w="4486909" h="95250">
                  <a:moveTo>
                    <a:pt x="4486656" y="95250"/>
                  </a:moveTo>
                  <a:lnTo>
                    <a:pt x="4486656" y="0"/>
                  </a:lnTo>
                  <a:lnTo>
                    <a:pt x="0" y="0"/>
                  </a:lnTo>
                  <a:lnTo>
                    <a:pt x="0" y="95250"/>
                  </a:lnTo>
                  <a:lnTo>
                    <a:pt x="4486656" y="95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908" y="5353050"/>
              <a:ext cx="6935723" cy="71780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14650" y="5353050"/>
              <a:ext cx="4486910" cy="105410"/>
            </a:xfrm>
            <a:custGeom>
              <a:avLst/>
              <a:gdLst/>
              <a:ahLst/>
              <a:cxnLst/>
              <a:rect l="l" t="t" r="r" b="b"/>
              <a:pathLst>
                <a:path w="4486909" h="105410">
                  <a:moveTo>
                    <a:pt x="4486656" y="105155"/>
                  </a:moveTo>
                  <a:lnTo>
                    <a:pt x="4486656" y="0"/>
                  </a:lnTo>
                  <a:lnTo>
                    <a:pt x="0" y="0"/>
                  </a:lnTo>
                  <a:lnTo>
                    <a:pt x="0" y="105156"/>
                  </a:lnTo>
                  <a:lnTo>
                    <a:pt x="4486656" y="105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20</a:t>
            </a:fld>
            <a:endParaRPr spc="-22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2800" y="116996"/>
            <a:ext cx="7114432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Comparison:</a:t>
            </a:r>
            <a:r>
              <a:rPr spc="-66" dirty="0"/>
              <a:t> </a:t>
            </a:r>
            <a:r>
              <a:rPr dirty="0"/>
              <a:t>Ellipsoids</a:t>
            </a:r>
            <a:r>
              <a:rPr spc="-75" dirty="0"/>
              <a:t> </a:t>
            </a:r>
            <a:r>
              <a:rPr dirty="0"/>
              <a:t>vs.</a:t>
            </a:r>
            <a:r>
              <a:rPr spc="-66" dirty="0"/>
              <a:t> </a:t>
            </a:r>
            <a:r>
              <a:rPr dirty="0"/>
              <a:t>superquadrics</a:t>
            </a:r>
            <a:r>
              <a:rPr spc="-53" dirty="0"/>
              <a:t> </a:t>
            </a:r>
            <a:r>
              <a:rPr spc="-9" dirty="0"/>
              <a:t>(Kindlmann)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746" y="1571960"/>
            <a:ext cx="3413536" cy="34135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045" y="1565237"/>
            <a:ext cx="3426310" cy="342429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459928" y="5131398"/>
            <a:ext cx="0" cy="270622"/>
          </a:xfrm>
          <a:custGeom>
            <a:avLst/>
            <a:gdLst/>
            <a:ahLst/>
            <a:cxnLst/>
            <a:rect l="l" t="t" r="r" b="b"/>
            <a:pathLst>
              <a:path h="306704">
                <a:moveTo>
                  <a:pt x="0" y="0"/>
                </a:moveTo>
                <a:lnTo>
                  <a:pt x="0" y="306324"/>
                </a:lnTo>
              </a:path>
            </a:pathLst>
          </a:custGeom>
          <a:ln w="10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677098" y="5131398"/>
            <a:ext cx="0" cy="270622"/>
          </a:xfrm>
          <a:custGeom>
            <a:avLst/>
            <a:gdLst/>
            <a:ahLst/>
            <a:cxnLst/>
            <a:rect l="l" t="t" r="r" b="b"/>
            <a:pathLst>
              <a:path h="306704">
                <a:moveTo>
                  <a:pt x="0" y="0"/>
                </a:moveTo>
                <a:lnTo>
                  <a:pt x="0" y="306324"/>
                </a:lnTo>
              </a:path>
            </a:pathLst>
          </a:custGeom>
          <a:ln w="10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3453317" y="5494468"/>
            <a:ext cx="229721" cy="93009"/>
          </a:xfrm>
          <a:custGeom>
            <a:avLst/>
            <a:gdLst/>
            <a:ahLst/>
            <a:cxnLst/>
            <a:rect l="l" t="t" r="r" b="b"/>
            <a:pathLst>
              <a:path w="260350" h="105410">
                <a:moveTo>
                  <a:pt x="10414" y="0"/>
                </a:moveTo>
                <a:lnTo>
                  <a:pt x="0" y="0"/>
                </a:lnTo>
                <a:lnTo>
                  <a:pt x="0" y="105156"/>
                </a:lnTo>
                <a:lnTo>
                  <a:pt x="10414" y="105156"/>
                </a:lnTo>
                <a:lnTo>
                  <a:pt x="10414" y="0"/>
                </a:lnTo>
                <a:close/>
              </a:path>
              <a:path w="260350" h="105410">
                <a:moveTo>
                  <a:pt x="260350" y="0"/>
                </a:moveTo>
                <a:lnTo>
                  <a:pt x="249936" y="0"/>
                </a:lnTo>
                <a:lnTo>
                  <a:pt x="249936" y="105156"/>
                </a:lnTo>
                <a:lnTo>
                  <a:pt x="260350" y="105156"/>
                </a:lnTo>
                <a:lnTo>
                  <a:pt x="260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4493262" y="5211641"/>
            <a:ext cx="270622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22" dirty="0">
                <a:latin typeface="Symbol"/>
                <a:cs typeface="Symbol"/>
              </a:rPr>
              <a:t></a:t>
            </a:r>
            <a:r>
              <a:rPr sz="2184" spc="-33" baseline="3367" dirty="0">
                <a:latin typeface="Arial"/>
                <a:cs typeface="Arial"/>
              </a:rPr>
              <a:t>1</a:t>
            </a:r>
            <a:r>
              <a:rPr sz="1456" spc="-22" dirty="0">
                <a:latin typeface="Symbol"/>
                <a:cs typeface="Symbol"/>
              </a:rPr>
              <a:t>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1986" y="5211641"/>
            <a:ext cx="349063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9" dirty="0">
                <a:latin typeface="Symbol"/>
                <a:cs typeface="Symbol"/>
              </a:rPr>
              <a:t></a:t>
            </a:r>
            <a:r>
              <a:rPr sz="1456" spc="-207" dirty="0">
                <a:latin typeface="Times New Roman"/>
                <a:cs typeface="Times New Roman"/>
              </a:rPr>
              <a:t> </a:t>
            </a:r>
            <a:r>
              <a:rPr sz="2184" i="1" baseline="3367" dirty="0">
                <a:latin typeface="Arial"/>
                <a:cs typeface="Arial"/>
              </a:rPr>
              <a:t>R</a:t>
            </a:r>
            <a:r>
              <a:rPr sz="2184" i="1" spc="-258" baseline="3367" dirty="0">
                <a:latin typeface="Arial"/>
                <a:cs typeface="Arial"/>
              </a:rPr>
              <a:t> </a:t>
            </a:r>
            <a:r>
              <a:rPr sz="1456" spc="-44" dirty="0">
                <a:latin typeface="Symbol"/>
                <a:cs typeface="Symbol"/>
              </a:rPr>
              <a:t>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2490" y="5261391"/>
            <a:ext cx="94129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44" dirty="0">
                <a:latin typeface="Symbol"/>
                <a:cs typeface="Symbol"/>
              </a:rPr>
              <a:t>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8006" y="5165912"/>
            <a:ext cx="26950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838" i="1" dirty="0">
                <a:latin typeface="Arial"/>
                <a:cs typeface="Arial"/>
              </a:rPr>
              <a:t>x</a:t>
            </a:r>
            <a:r>
              <a:rPr sz="838" i="1" spc="371" dirty="0">
                <a:latin typeface="Arial"/>
                <a:cs typeface="Arial"/>
              </a:rPr>
              <a:t> </a:t>
            </a:r>
            <a:r>
              <a:rPr sz="2184" spc="-66" baseline="-28619" dirty="0">
                <a:latin typeface="Symbol"/>
                <a:cs typeface="Symbol"/>
              </a:rPr>
              <a:t></a:t>
            </a:r>
            <a:endParaRPr sz="2184" baseline="-28619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20078" y="5091280"/>
            <a:ext cx="49754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dirty="0">
                <a:latin typeface="Symbol"/>
                <a:cs typeface="Symbol"/>
              </a:rPr>
              <a:t></a:t>
            </a:r>
            <a:r>
              <a:rPr sz="1456" spc="35" dirty="0">
                <a:latin typeface="Times New Roman"/>
                <a:cs typeface="Times New Roman"/>
              </a:rPr>
              <a:t> </a:t>
            </a:r>
            <a:r>
              <a:rPr sz="2184" i="1" baseline="-6734" dirty="0">
                <a:latin typeface="Arial"/>
                <a:cs typeface="Arial"/>
              </a:rPr>
              <a:t>e</a:t>
            </a:r>
            <a:r>
              <a:rPr sz="1257" baseline="29239" dirty="0">
                <a:latin typeface="Arial"/>
                <a:cs typeface="Arial"/>
              </a:rPr>
              <a:t>1</a:t>
            </a:r>
            <a:r>
              <a:rPr sz="1257" spc="502" baseline="29239" dirty="0">
                <a:latin typeface="Arial"/>
                <a:cs typeface="Arial"/>
              </a:rPr>
              <a:t> </a:t>
            </a:r>
            <a:r>
              <a:rPr sz="1456" spc="-44" dirty="0">
                <a:latin typeface="Symbol"/>
                <a:cs typeface="Symbol"/>
              </a:rPr>
              <a:t>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7883" y="5587253"/>
            <a:ext cx="8068235" cy="867335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1201719" y="5465781"/>
            <a:ext cx="1176057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color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map:</a:t>
            </a:r>
            <a:endParaRPr sz="194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6936" y="5465781"/>
            <a:ext cx="3189194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(with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i="1" dirty="0">
                <a:latin typeface="Arial"/>
                <a:cs typeface="Arial"/>
              </a:rPr>
              <a:t>e</a:t>
            </a:r>
            <a:r>
              <a:rPr sz="1919" baseline="24904" dirty="0">
                <a:latin typeface="Arial"/>
                <a:cs typeface="Arial"/>
              </a:rPr>
              <a:t>1</a:t>
            </a:r>
            <a:r>
              <a:rPr sz="1919" spc="-19" baseline="2490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=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major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eigenvector)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53317" y="5587254"/>
            <a:ext cx="229721" cy="539563"/>
            <a:chOff x="3761359" y="6332220"/>
            <a:chExt cx="260350" cy="611505"/>
          </a:xfrm>
        </p:grpSpPr>
        <p:sp>
          <p:nvSpPr>
            <p:cNvPr id="18" name="object 18"/>
            <p:cNvSpPr/>
            <p:nvPr/>
          </p:nvSpPr>
          <p:spPr>
            <a:xfrm>
              <a:off x="3761359" y="6332220"/>
              <a:ext cx="260350" cy="200660"/>
            </a:xfrm>
            <a:custGeom>
              <a:avLst/>
              <a:gdLst/>
              <a:ahLst/>
              <a:cxnLst/>
              <a:rect l="l" t="t" r="r" b="b"/>
              <a:pathLst>
                <a:path w="260350" h="200659">
                  <a:moveTo>
                    <a:pt x="10414" y="0"/>
                  </a:moveTo>
                  <a:lnTo>
                    <a:pt x="0" y="0"/>
                  </a:lnTo>
                  <a:lnTo>
                    <a:pt x="0" y="200406"/>
                  </a:lnTo>
                  <a:lnTo>
                    <a:pt x="10414" y="200406"/>
                  </a:lnTo>
                  <a:lnTo>
                    <a:pt x="10414" y="0"/>
                  </a:lnTo>
                  <a:close/>
                </a:path>
                <a:path w="260350" h="200659">
                  <a:moveTo>
                    <a:pt x="260350" y="0"/>
                  </a:moveTo>
                  <a:lnTo>
                    <a:pt x="249936" y="0"/>
                  </a:lnTo>
                  <a:lnTo>
                    <a:pt x="249936" y="200406"/>
                  </a:lnTo>
                  <a:lnTo>
                    <a:pt x="260350" y="200406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3772662" y="6637782"/>
              <a:ext cx="238760" cy="306070"/>
            </a:xfrm>
            <a:custGeom>
              <a:avLst/>
              <a:gdLst/>
              <a:ahLst/>
              <a:cxnLst/>
              <a:rect l="l" t="t" r="r" b="b"/>
              <a:pathLst>
                <a:path w="238760" h="306070">
                  <a:moveTo>
                    <a:pt x="0" y="0"/>
                  </a:moveTo>
                  <a:lnTo>
                    <a:pt x="0" y="305562"/>
                  </a:lnTo>
                </a:path>
                <a:path w="238760" h="306070">
                  <a:moveTo>
                    <a:pt x="238505" y="0"/>
                  </a:moveTo>
                  <a:lnTo>
                    <a:pt x="238505" y="305562"/>
                  </a:lnTo>
                </a:path>
              </a:pathLst>
            </a:custGeom>
            <a:ln w="10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470847" y="5381736"/>
            <a:ext cx="315446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spc="-22" dirty="0">
                <a:latin typeface="Symbol"/>
                <a:cs typeface="Symbol"/>
              </a:rPr>
              <a:t></a:t>
            </a:r>
            <a:r>
              <a:rPr sz="2184" spc="-33" baseline="-28619" dirty="0">
                <a:latin typeface="Arial"/>
                <a:cs typeface="Arial"/>
              </a:rPr>
              <a:t>1</a:t>
            </a:r>
            <a:r>
              <a:rPr sz="1456" spc="-22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21</a:t>
            </a:fld>
            <a:endParaRPr spc="-22" dirty="0"/>
          </a:p>
        </p:txBody>
      </p:sp>
      <p:sp>
        <p:nvSpPr>
          <p:cNvPr id="21" name="object 21"/>
          <p:cNvSpPr txBox="1"/>
          <p:nvPr/>
        </p:nvSpPr>
        <p:spPr>
          <a:xfrm>
            <a:off x="2651985" y="5559911"/>
            <a:ext cx="349063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266154" algn="l"/>
              </a:tabLst>
            </a:pPr>
            <a:r>
              <a:rPr sz="1456" spc="-44" dirty="0">
                <a:latin typeface="Symbol"/>
                <a:cs typeface="Symbol"/>
              </a:rPr>
              <a:t></a:t>
            </a:r>
            <a:r>
              <a:rPr sz="1456" dirty="0">
                <a:latin typeface="Times New Roman"/>
                <a:cs typeface="Times New Roman"/>
              </a:rPr>
              <a:t>	</a:t>
            </a:r>
            <a:r>
              <a:rPr sz="1456" spc="-44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3259" y="5559911"/>
            <a:ext cx="270622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dirty="0">
                <a:latin typeface="Symbol"/>
                <a:cs typeface="Symbol"/>
              </a:rPr>
              <a:t></a:t>
            </a:r>
            <a:r>
              <a:rPr sz="1456" spc="44" dirty="0">
                <a:latin typeface="Times New Roman"/>
                <a:cs typeface="Times New Roman"/>
              </a:rPr>
              <a:t>  </a:t>
            </a:r>
            <a:r>
              <a:rPr sz="1456" spc="-44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01382" y="5617059"/>
            <a:ext cx="94129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44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70850" y="5692364"/>
            <a:ext cx="315446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spc="-22" dirty="0">
                <a:latin typeface="Symbol"/>
                <a:cs typeface="Symbol"/>
              </a:rPr>
              <a:t></a:t>
            </a:r>
            <a:r>
              <a:rPr sz="2184" spc="-33" baseline="-20202" dirty="0">
                <a:latin typeface="Arial"/>
                <a:cs typeface="Arial"/>
              </a:rPr>
              <a:t>1</a:t>
            </a:r>
            <a:r>
              <a:rPr sz="1456" spc="-22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2490" y="5795243"/>
            <a:ext cx="94129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44" dirty="0">
                <a:latin typeface="Symbol"/>
                <a:cs typeface="Symbol"/>
              </a:rPr>
              <a:t>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48006" y="5757582"/>
            <a:ext cx="26950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838" dirty="0">
                <a:latin typeface="Arial"/>
                <a:cs typeface="Arial"/>
              </a:rPr>
              <a:t>1</a:t>
            </a:r>
            <a:r>
              <a:rPr sz="838" spc="326" dirty="0">
                <a:latin typeface="Arial"/>
                <a:cs typeface="Arial"/>
              </a:rPr>
              <a:t> </a:t>
            </a:r>
            <a:r>
              <a:rPr sz="2184" spc="-66" baseline="-11784" dirty="0">
                <a:latin typeface="Symbol"/>
                <a:cs typeface="Symbol"/>
              </a:rPr>
              <a:t></a:t>
            </a:r>
            <a:endParaRPr sz="2184" baseline="-11784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51986" y="5809364"/>
            <a:ext cx="349063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266154" algn="l"/>
              </a:tabLst>
            </a:pPr>
            <a:r>
              <a:rPr sz="1456" spc="-44" dirty="0">
                <a:latin typeface="Symbol"/>
                <a:cs typeface="Symbol"/>
              </a:rPr>
              <a:t></a:t>
            </a:r>
            <a:r>
              <a:rPr sz="1456" dirty="0">
                <a:latin typeface="Times New Roman"/>
                <a:cs typeface="Times New Roman"/>
              </a:rPr>
              <a:t>	</a:t>
            </a:r>
            <a:r>
              <a:rPr sz="1456" spc="-44" dirty="0">
                <a:latin typeface="Symbol"/>
                <a:cs typeface="Symbol"/>
              </a:rPr>
              <a:t>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93262" y="5809364"/>
            <a:ext cx="270622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dirty="0">
                <a:latin typeface="Symbol"/>
                <a:cs typeface="Symbol"/>
              </a:rPr>
              <a:t></a:t>
            </a:r>
            <a:r>
              <a:rPr sz="1456" spc="44" dirty="0">
                <a:latin typeface="Times New Roman"/>
                <a:cs typeface="Times New Roman"/>
              </a:rPr>
              <a:t>  </a:t>
            </a:r>
            <a:r>
              <a:rPr sz="1456" spc="-44" dirty="0">
                <a:latin typeface="Symbol"/>
                <a:cs typeface="Symbol"/>
              </a:rPr>
              <a:t>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5586" y="5528309"/>
            <a:ext cx="429746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44826">
              <a:spcBef>
                <a:spcPts val="93"/>
              </a:spcBef>
              <a:tabLst>
                <a:tab pos="341798" algn="l"/>
              </a:tabLst>
            </a:pPr>
            <a:r>
              <a:rPr sz="838" i="1" dirty="0">
                <a:latin typeface="Arial"/>
                <a:cs typeface="Arial"/>
              </a:rPr>
              <a:t>l</a:t>
            </a:r>
            <a:r>
              <a:rPr sz="838" i="1" spc="141" dirty="0">
                <a:latin typeface="Arial"/>
                <a:cs typeface="Arial"/>
              </a:rPr>
              <a:t> </a:t>
            </a:r>
            <a:r>
              <a:rPr sz="2184" spc="-79" baseline="-26936" dirty="0">
                <a:latin typeface="Symbol"/>
                <a:cs typeface="Symbol"/>
              </a:rPr>
              <a:t></a:t>
            </a:r>
            <a:r>
              <a:rPr sz="2184" baseline="-26936" dirty="0">
                <a:latin typeface="Times New Roman"/>
                <a:cs typeface="Times New Roman"/>
              </a:rPr>
              <a:t>	</a:t>
            </a:r>
            <a:r>
              <a:rPr sz="838" i="1" spc="-44" dirty="0">
                <a:latin typeface="Arial"/>
                <a:cs typeface="Arial"/>
              </a:rPr>
              <a:t>y</a:t>
            </a:r>
            <a:endParaRPr sz="838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49661" y="5606596"/>
            <a:ext cx="46504" cy="14082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838" i="1" spc="-44" dirty="0">
                <a:latin typeface="Arial"/>
                <a:cs typeface="Arial"/>
              </a:rPr>
              <a:t>l</a:t>
            </a:r>
            <a:endParaRPr sz="838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29572" y="5478555"/>
            <a:ext cx="1760444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184" spc="66" baseline="28619" dirty="0">
                <a:latin typeface="Symbol"/>
                <a:cs typeface="Symbol"/>
              </a:rPr>
              <a:t></a:t>
            </a:r>
            <a:r>
              <a:rPr sz="1456" i="1" spc="44" dirty="0">
                <a:latin typeface="Arial"/>
                <a:cs typeface="Arial"/>
              </a:rPr>
              <a:t>G</a:t>
            </a:r>
            <a:r>
              <a:rPr sz="1456" i="1" spc="-194" dirty="0">
                <a:latin typeface="Arial"/>
                <a:cs typeface="Arial"/>
              </a:rPr>
              <a:t> </a:t>
            </a:r>
            <a:r>
              <a:rPr sz="2184" baseline="28619" dirty="0">
                <a:latin typeface="Symbol"/>
                <a:cs typeface="Symbol"/>
              </a:rPr>
              <a:t></a:t>
            </a:r>
            <a:r>
              <a:rPr sz="2184" spc="26" baseline="28619" dirty="0">
                <a:latin typeface="Times New Roman"/>
                <a:cs typeface="Times New Roman"/>
              </a:rPr>
              <a:t> </a:t>
            </a:r>
            <a:r>
              <a:rPr sz="1456" dirty="0">
                <a:latin typeface="Symbol"/>
                <a:cs typeface="Symbol"/>
              </a:rPr>
              <a:t></a:t>
            </a:r>
            <a:r>
              <a:rPr sz="1456" spc="-22" dirty="0">
                <a:latin typeface="Times New Roman"/>
                <a:cs typeface="Times New Roman"/>
              </a:rPr>
              <a:t> </a:t>
            </a:r>
            <a:r>
              <a:rPr sz="1456" i="1" dirty="0">
                <a:latin typeface="Arial"/>
                <a:cs typeface="Arial"/>
              </a:rPr>
              <a:t>c</a:t>
            </a:r>
            <a:r>
              <a:rPr sz="1456" i="1" spc="216" dirty="0">
                <a:latin typeface="Arial"/>
                <a:cs typeface="Arial"/>
              </a:rPr>
              <a:t> </a:t>
            </a:r>
            <a:r>
              <a:rPr sz="2184" baseline="11784" dirty="0">
                <a:latin typeface="Symbol"/>
                <a:cs typeface="Symbol"/>
              </a:rPr>
              <a:t></a:t>
            </a:r>
            <a:r>
              <a:rPr sz="2184" spc="59" baseline="11784" dirty="0">
                <a:latin typeface="Times New Roman"/>
                <a:cs typeface="Times New Roman"/>
              </a:rPr>
              <a:t> </a:t>
            </a:r>
            <a:r>
              <a:rPr sz="1456" i="1" dirty="0">
                <a:latin typeface="Arial"/>
                <a:cs typeface="Arial"/>
              </a:rPr>
              <a:t>e</a:t>
            </a:r>
            <a:r>
              <a:rPr sz="1257" baseline="43859" dirty="0">
                <a:latin typeface="Arial"/>
                <a:cs typeface="Arial"/>
              </a:rPr>
              <a:t>1</a:t>
            </a:r>
            <a:r>
              <a:rPr sz="1257" spc="549" baseline="43859" dirty="0">
                <a:latin typeface="Arial"/>
                <a:cs typeface="Arial"/>
              </a:rPr>
              <a:t> </a:t>
            </a:r>
            <a:r>
              <a:rPr sz="2184" baseline="11784" dirty="0">
                <a:latin typeface="Symbol"/>
                <a:cs typeface="Symbol"/>
              </a:rPr>
              <a:t></a:t>
            </a:r>
            <a:r>
              <a:rPr sz="2184" spc="-112" baseline="11784" dirty="0">
                <a:latin typeface="Times New Roman"/>
                <a:cs typeface="Times New Roman"/>
              </a:rPr>
              <a:t> </a:t>
            </a:r>
            <a:r>
              <a:rPr sz="1456" dirty="0">
                <a:latin typeface="Symbol"/>
                <a:cs typeface="Symbol"/>
              </a:rPr>
              <a:t></a:t>
            </a:r>
            <a:r>
              <a:rPr sz="1456" spc="383" dirty="0">
                <a:latin typeface="Times New Roman"/>
                <a:cs typeface="Times New Roman"/>
              </a:rPr>
              <a:t> </a:t>
            </a:r>
            <a:r>
              <a:rPr sz="1456" dirty="0">
                <a:latin typeface="Arial"/>
                <a:cs typeface="Arial"/>
              </a:rPr>
              <a:t>1</a:t>
            </a:r>
            <a:r>
              <a:rPr sz="1456" dirty="0">
                <a:latin typeface="Symbol"/>
                <a:cs typeface="Symbol"/>
              </a:rPr>
              <a:t></a:t>
            </a:r>
            <a:r>
              <a:rPr sz="1456" spc="-115" dirty="0">
                <a:latin typeface="Times New Roman"/>
                <a:cs typeface="Times New Roman"/>
              </a:rPr>
              <a:t> </a:t>
            </a:r>
            <a:r>
              <a:rPr sz="1456" i="1" spc="-44" dirty="0">
                <a:latin typeface="Arial"/>
                <a:cs typeface="Arial"/>
              </a:rPr>
              <a:t>c</a:t>
            </a:r>
            <a:endParaRPr sz="1456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29574" y="5692364"/>
            <a:ext cx="393887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spc="-9" dirty="0">
                <a:latin typeface="Symbol"/>
                <a:cs typeface="Symbol"/>
              </a:rPr>
              <a:t></a:t>
            </a:r>
            <a:r>
              <a:rPr sz="1456" spc="-150" dirty="0">
                <a:latin typeface="Times New Roman"/>
                <a:cs typeface="Times New Roman"/>
              </a:rPr>
              <a:t> </a:t>
            </a:r>
            <a:r>
              <a:rPr sz="2184" i="1" baseline="-20202" dirty="0">
                <a:latin typeface="Arial"/>
                <a:cs typeface="Arial"/>
              </a:rPr>
              <a:t>B</a:t>
            </a:r>
            <a:r>
              <a:rPr sz="2184" i="1" spc="-224" baseline="-20202" dirty="0">
                <a:latin typeface="Arial"/>
                <a:cs typeface="Arial"/>
              </a:rPr>
              <a:t> </a:t>
            </a:r>
            <a:r>
              <a:rPr sz="1456" spc="-44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20078" y="5929725"/>
            <a:ext cx="49754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dirty="0">
                <a:latin typeface="Symbol"/>
                <a:cs typeface="Symbol"/>
              </a:rPr>
              <a:t></a:t>
            </a:r>
            <a:r>
              <a:rPr sz="1456" spc="62" dirty="0">
                <a:latin typeface="Times New Roman"/>
                <a:cs typeface="Times New Roman"/>
              </a:rPr>
              <a:t> </a:t>
            </a:r>
            <a:r>
              <a:rPr sz="2184" i="1" baseline="26936" dirty="0">
                <a:latin typeface="Arial"/>
                <a:cs typeface="Arial"/>
              </a:rPr>
              <a:t>e</a:t>
            </a:r>
            <a:r>
              <a:rPr sz="1257" i="1" baseline="20467" dirty="0">
                <a:latin typeface="Arial"/>
                <a:cs typeface="Arial"/>
              </a:rPr>
              <a:t>z</a:t>
            </a:r>
            <a:r>
              <a:rPr sz="1257" i="1" spc="536" baseline="20467" dirty="0">
                <a:latin typeface="Arial"/>
                <a:cs typeface="Arial"/>
              </a:rPr>
              <a:t> </a:t>
            </a:r>
            <a:r>
              <a:rPr sz="1456" spc="-44" dirty="0">
                <a:latin typeface="Symbol"/>
                <a:cs typeface="Symbol"/>
              </a:rPr>
              <a:t></a:t>
            </a:r>
            <a:endParaRPr sz="1456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1E1C4-0E99-469D-A1D0-9DBEBE06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field lines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5488F4C2-94FF-41D6-AC7F-E6F17767B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63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5540" y="625430"/>
            <a:ext cx="2055159" cy="33723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dirty="0">
                <a:solidFill>
                  <a:srgbClr val="3333CC"/>
                </a:solidFill>
                <a:latin typeface="Arial"/>
                <a:cs typeface="Arial"/>
              </a:rPr>
              <a:t>Tensor</a:t>
            </a:r>
            <a:r>
              <a:rPr sz="2118" i="1" spc="-71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3333CC"/>
                </a:solidFill>
                <a:latin typeface="Arial"/>
                <a:cs typeface="Arial"/>
              </a:rPr>
              <a:t>field</a:t>
            </a:r>
            <a:r>
              <a:rPr sz="2118" i="1" spc="-66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118" i="1" spc="-9" dirty="0">
                <a:solidFill>
                  <a:srgbClr val="3333CC"/>
                </a:solidFill>
                <a:latin typeface="Arial"/>
                <a:cs typeface="Arial"/>
              </a:rPr>
              <a:t>lines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333" y="1132062"/>
            <a:ext cx="7241241" cy="4289437"/>
          </a:xfrm>
          <a:prstGeom prst="rect">
            <a:avLst/>
          </a:prstGeom>
        </p:spPr>
        <p:txBody>
          <a:bodyPr vert="horz" wrap="square" lIns="0" tIns="159124" rIns="0" bIns="0" rtlCol="0">
            <a:spAutoFit/>
          </a:bodyPr>
          <a:lstStyle/>
          <a:p>
            <a:pPr marL="44826">
              <a:spcBef>
                <a:spcPts val="1253"/>
              </a:spcBef>
            </a:pPr>
            <a:r>
              <a:rPr sz="1941" dirty="0">
                <a:latin typeface="Arial"/>
                <a:cs typeface="Arial"/>
              </a:rPr>
              <a:t>Let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T</a:t>
            </a:r>
            <a:r>
              <a:rPr sz="1941" dirty="0">
                <a:latin typeface="Arial"/>
                <a:cs typeface="Arial"/>
              </a:rPr>
              <a:t>(</a:t>
            </a:r>
            <a:r>
              <a:rPr sz="1941" b="1" dirty="0">
                <a:latin typeface="Arial"/>
                <a:cs typeface="Arial"/>
              </a:rPr>
              <a:t>x</a:t>
            </a:r>
            <a:r>
              <a:rPr sz="1941" dirty="0">
                <a:latin typeface="Arial"/>
                <a:cs typeface="Arial"/>
              </a:rPr>
              <a:t>)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(2</a:t>
            </a:r>
            <a:r>
              <a:rPr sz="1919" baseline="24904" dirty="0">
                <a:latin typeface="Arial"/>
                <a:cs typeface="Arial"/>
              </a:rPr>
              <a:t>nd</a:t>
            </a:r>
            <a:r>
              <a:rPr sz="1919" spc="205" baseline="2490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order)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symmetric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tensor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field.</a:t>
            </a:r>
            <a:endParaRPr sz="1941">
              <a:latin typeface="Arial"/>
              <a:cs typeface="Arial"/>
            </a:endParaRPr>
          </a:p>
          <a:p>
            <a:pPr marL="44826">
              <a:spcBef>
                <a:spcPts val="1165"/>
              </a:spcBef>
            </a:pPr>
            <a:r>
              <a:rPr sz="1765" dirty="0">
                <a:latin typeface="Symbol"/>
                <a:cs typeface="Symbol"/>
              </a:rPr>
              <a:t></a:t>
            </a:r>
            <a:r>
              <a:rPr sz="1765" spc="57" dirty="0">
                <a:latin typeface="Times New Roman"/>
                <a:cs typeface="Times New Roman"/>
              </a:rPr>
              <a:t> </a:t>
            </a:r>
            <a:r>
              <a:rPr sz="1941" dirty="0">
                <a:latin typeface="Arial"/>
                <a:cs typeface="Arial"/>
              </a:rPr>
              <a:t>real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eigenvalues,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orthogonal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eigenvectors</a:t>
            </a:r>
            <a:endParaRPr sz="1941">
              <a:latin typeface="Arial"/>
              <a:cs typeface="Arial"/>
            </a:endParaRPr>
          </a:p>
          <a:p>
            <a:pPr marL="44826" marR="522782">
              <a:lnSpc>
                <a:spcPct val="150000"/>
              </a:lnSpc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Tensor</a:t>
            </a:r>
            <a:r>
              <a:rPr sz="194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field</a:t>
            </a:r>
            <a:r>
              <a:rPr sz="194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sz="1941" dirty="0">
                <a:latin typeface="Arial"/>
                <a:cs typeface="Arial"/>
              </a:rPr>
              <a:t>: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by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integrating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along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eigenvectors </a:t>
            </a:r>
            <a:r>
              <a:rPr sz="1941" dirty="0">
                <a:latin typeface="Arial"/>
                <a:cs typeface="Arial"/>
              </a:rPr>
              <a:t>Important: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Eigenvector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fields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94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vector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fields!</a:t>
            </a:r>
            <a:endParaRPr sz="1941">
              <a:latin typeface="Arial"/>
              <a:cs typeface="Arial"/>
            </a:endParaRPr>
          </a:p>
          <a:p>
            <a:pPr marL="332272" marR="782772" indent="-288007">
              <a:lnSpc>
                <a:spcPct val="130000"/>
              </a:lnSpc>
              <a:spcBef>
                <a:spcPts val="463"/>
              </a:spcBef>
              <a:buChar char="•"/>
              <a:tabLst>
                <a:tab pos="332272" algn="l"/>
              </a:tabLst>
            </a:pPr>
            <a:r>
              <a:rPr sz="1941" dirty="0">
                <a:latin typeface="Arial"/>
                <a:cs typeface="Arial"/>
              </a:rPr>
              <a:t>eigenvectors</a:t>
            </a:r>
            <a:r>
              <a:rPr sz="1941" spc="-7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have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1941" spc="-6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magnitude</a:t>
            </a:r>
            <a:r>
              <a:rPr sz="1941" spc="-6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and</a:t>
            </a:r>
            <a:r>
              <a:rPr sz="1941" spc="-62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1941" spc="-7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orientation</a:t>
            </a:r>
            <a:r>
              <a:rPr sz="1941" spc="-6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(are </a:t>
            </a:r>
            <a:r>
              <a:rPr sz="1941" spc="-9" dirty="0">
                <a:latin typeface="Arial"/>
                <a:cs typeface="Arial"/>
              </a:rPr>
              <a:t>bidirectional)</a:t>
            </a:r>
            <a:endParaRPr sz="1941">
              <a:latin typeface="Arial"/>
              <a:cs typeface="Arial"/>
            </a:endParaRPr>
          </a:p>
          <a:p>
            <a:pPr marL="332272" marR="30257" indent="-288007">
              <a:lnSpc>
                <a:spcPct val="130000"/>
              </a:lnSpc>
              <a:spcBef>
                <a:spcPts val="468"/>
              </a:spcBef>
              <a:buChar char="•"/>
              <a:tabLst>
                <a:tab pos="332272" algn="l"/>
              </a:tabLst>
            </a:pPr>
            <a:r>
              <a:rPr sz="1941" dirty="0">
                <a:latin typeface="Arial"/>
                <a:cs typeface="Arial"/>
              </a:rPr>
              <a:t>the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choice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eigenvector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made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consistently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as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long </a:t>
            </a:r>
            <a:r>
              <a:rPr sz="1941" dirty="0">
                <a:latin typeface="Arial"/>
                <a:cs typeface="Arial"/>
              </a:rPr>
              <a:t>as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eigenvalues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all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different</a:t>
            </a:r>
            <a:endParaRPr sz="1941">
              <a:latin typeface="Arial"/>
              <a:cs typeface="Arial"/>
            </a:endParaRPr>
          </a:p>
          <a:p>
            <a:pPr marL="332272" marR="15689" indent="-288007">
              <a:lnSpc>
                <a:spcPct val="130000"/>
              </a:lnSpc>
              <a:spcBef>
                <a:spcPts val="463"/>
              </a:spcBef>
              <a:buChar char="•"/>
              <a:tabLst>
                <a:tab pos="332272" algn="l"/>
              </a:tabLst>
            </a:pPr>
            <a:r>
              <a:rPr sz="1941" dirty="0">
                <a:latin typeface="Arial"/>
                <a:cs typeface="Arial"/>
              </a:rPr>
              <a:t>tensor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field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lines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intersect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only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at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where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two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or</a:t>
            </a:r>
            <a:r>
              <a:rPr sz="1941" spc="-18" dirty="0">
                <a:latin typeface="Arial"/>
                <a:cs typeface="Arial"/>
              </a:rPr>
              <a:t> more </a:t>
            </a:r>
            <a:r>
              <a:rPr sz="1941" dirty="0">
                <a:latin typeface="Arial"/>
                <a:cs typeface="Arial"/>
              </a:rPr>
              <a:t>eigenvalues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equal,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so-called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degenerate</a:t>
            </a:r>
            <a:r>
              <a:rPr sz="1941" spc="-2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points</a:t>
            </a:r>
            <a:r>
              <a:rPr sz="1941" spc="-9" dirty="0">
                <a:latin typeface="Arial"/>
                <a:cs typeface="Arial"/>
              </a:rPr>
              <a:t>.</a:t>
            </a:r>
            <a:endParaRPr sz="194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536" y="149136"/>
            <a:ext cx="7676971" cy="222730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33619">
              <a:spcBef>
                <a:spcPts val="88"/>
              </a:spcBef>
            </a:pPr>
            <a:r>
              <a:rPr sz="3600" dirty="0"/>
              <a:t>Tensor</a:t>
            </a:r>
            <a:r>
              <a:rPr sz="3600" spc="-35" dirty="0"/>
              <a:t> </a:t>
            </a:r>
            <a:r>
              <a:rPr sz="3600" dirty="0"/>
              <a:t>field</a:t>
            </a:r>
            <a:r>
              <a:rPr sz="3600" spc="-31" dirty="0"/>
              <a:t> </a:t>
            </a:r>
            <a:r>
              <a:rPr sz="3600" dirty="0"/>
              <a:t>lines</a:t>
            </a:r>
            <a:r>
              <a:rPr sz="3600" spc="-44" dirty="0"/>
              <a:t> </a:t>
            </a:r>
            <a:r>
              <a:rPr sz="3600" dirty="0"/>
              <a:t>can</a:t>
            </a:r>
            <a:r>
              <a:rPr sz="3600" spc="-31" dirty="0"/>
              <a:t> </a:t>
            </a:r>
            <a:r>
              <a:rPr sz="3600" dirty="0"/>
              <a:t>be</a:t>
            </a:r>
            <a:r>
              <a:rPr sz="3600" spc="-31" dirty="0"/>
              <a:t> </a:t>
            </a:r>
            <a:r>
              <a:rPr sz="3600" dirty="0"/>
              <a:t>rendered</a:t>
            </a:r>
            <a:r>
              <a:rPr sz="3600" spc="-22" dirty="0"/>
              <a:t> </a:t>
            </a:r>
            <a:r>
              <a:rPr sz="3600" dirty="0"/>
              <a:t>as</a:t>
            </a:r>
            <a:r>
              <a:rPr sz="3600" spc="-31" dirty="0"/>
              <a:t> </a:t>
            </a:r>
            <a:r>
              <a:rPr sz="3600" spc="-9" dirty="0">
                <a:solidFill>
                  <a:srgbClr val="FF0000"/>
                </a:solidFill>
              </a:rPr>
              <a:t>hyperstreamlines</a:t>
            </a:r>
            <a:r>
              <a:rPr sz="3600" spc="-9" dirty="0"/>
              <a:t>:</a:t>
            </a:r>
          </a:p>
          <a:p>
            <a:pPr marL="321066" marR="26896"/>
            <a:r>
              <a:rPr sz="3600" dirty="0"/>
              <a:t>tubes</a:t>
            </a:r>
            <a:r>
              <a:rPr sz="3600" spc="-35" dirty="0"/>
              <a:t> </a:t>
            </a:r>
            <a:r>
              <a:rPr sz="3600" dirty="0"/>
              <a:t>with</a:t>
            </a:r>
            <a:r>
              <a:rPr sz="3600" spc="-35" dirty="0"/>
              <a:t> </a:t>
            </a:r>
            <a:r>
              <a:rPr sz="3600" dirty="0"/>
              <a:t>elliptic</a:t>
            </a:r>
            <a:r>
              <a:rPr sz="3600" spc="-49" dirty="0"/>
              <a:t> </a:t>
            </a:r>
            <a:r>
              <a:rPr sz="3600" dirty="0"/>
              <a:t>cross</a:t>
            </a:r>
            <a:r>
              <a:rPr sz="3600" spc="-35" dirty="0"/>
              <a:t> </a:t>
            </a:r>
            <a:r>
              <a:rPr sz="3600" dirty="0"/>
              <a:t>section,</a:t>
            </a:r>
            <a:r>
              <a:rPr sz="3600" spc="-31" dirty="0"/>
              <a:t> </a:t>
            </a:r>
            <a:r>
              <a:rPr sz="3600" dirty="0"/>
              <a:t>radii</a:t>
            </a:r>
            <a:r>
              <a:rPr sz="3600" spc="-35" dirty="0"/>
              <a:t> </a:t>
            </a:r>
            <a:r>
              <a:rPr sz="3600" dirty="0"/>
              <a:t>proportional</a:t>
            </a:r>
            <a:r>
              <a:rPr sz="3600" spc="-26" dirty="0"/>
              <a:t> </a:t>
            </a:r>
            <a:r>
              <a:rPr sz="3600" dirty="0"/>
              <a:t>to</a:t>
            </a:r>
            <a:r>
              <a:rPr sz="3600" spc="-26" dirty="0"/>
              <a:t> </a:t>
            </a:r>
            <a:r>
              <a:rPr sz="3600" dirty="0"/>
              <a:t>2</a:t>
            </a:r>
            <a:r>
              <a:rPr sz="3600" baseline="24904" dirty="0"/>
              <a:t>nd</a:t>
            </a:r>
            <a:r>
              <a:rPr sz="3600" spc="218" baseline="24904" dirty="0"/>
              <a:t> </a:t>
            </a:r>
            <a:r>
              <a:rPr sz="3600" dirty="0"/>
              <a:t>and</a:t>
            </a:r>
            <a:r>
              <a:rPr sz="3600" spc="-31" dirty="0"/>
              <a:t> </a:t>
            </a:r>
            <a:r>
              <a:rPr sz="3600" spc="-22" dirty="0"/>
              <a:t>3</a:t>
            </a:r>
            <a:r>
              <a:rPr sz="3600" spc="-33" baseline="24904" dirty="0"/>
              <a:t>rd </a:t>
            </a:r>
            <a:r>
              <a:rPr sz="3600" spc="-9" dirty="0"/>
              <a:t>eigenvalue.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640303" y="2433062"/>
            <a:ext cx="8068235" cy="3759574"/>
            <a:chOff x="457200" y="2415539"/>
            <a:chExt cx="9144000" cy="4260850"/>
          </a:xfrm>
        </p:grpSpPr>
        <p:sp>
          <p:nvSpPr>
            <p:cNvPr id="5" name="object 5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3710" y="2565653"/>
              <a:ext cx="4034789" cy="41102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79912" y="6074270"/>
            <a:ext cx="1789019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dirty="0">
                <a:latin typeface="Arial"/>
                <a:cs typeface="Arial"/>
              </a:rPr>
              <a:t>Image</a:t>
            </a:r>
            <a:r>
              <a:rPr sz="1412" spc="-44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credit:</a:t>
            </a:r>
            <a:r>
              <a:rPr sz="1412" spc="-40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W.</a:t>
            </a:r>
            <a:r>
              <a:rPr sz="1412" spc="-40" dirty="0">
                <a:latin typeface="Arial"/>
                <a:cs typeface="Arial"/>
              </a:rPr>
              <a:t> </a:t>
            </a:r>
            <a:r>
              <a:rPr sz="1412" spc="-18" dirty="0">
                <a:latin typeface="Arial"/>
                <a:cs typeface="Arial"/>
              </a:rPr>
              <a:t>Shen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24</a:t>
            </a:fld>
            <a:endParaRPr spc="-22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4252" y="625430"/>
            <a:ext cx="2518522" cy="33723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dirty="0">
                <a:solidFill>
                  <a:srgbClr val="3333CC"/>
                </a:solidFill>
                <a:latin typeface="Arial"/>
                <a:cs typeface="Arial"/>
              </a:rPr>
              <a:t>Tensor</a:t>
            </a:r>
            <a:r>
              <a:rPr sz="2118" i="1" spc="-71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3333CC"/>
                </a:solidFill>
                <a:latin typeface="Arial"/>
                <a:cs typeface="Arial"/>
              </a:rPr>
              <a:t>field</a:t>
            </a:r>
            <a:r>
              <a:rPr sz="2118" i="1" spc="-66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118" i="1" spc="-9" dirty="0">
                <a:solidFill>
                  <a:srgbClr val="3333CC"/>
                </a:solidFill>
                <a:latin typeface="Arial"/>
                <a:cs typeface="Arial"/>
              </a:rPr>
              <a:t>topology</a:t>
            </a:r>
            <a:endParaRPr sz="211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9081" y="5510604"/>
            <a:ext cx="3689537" cy="451596"/>
          </a:xfrm>
          <a:custGeom>
            <a:avLst/>
            <a:gdLst/>
            <a:ahLst/>
            <a:cxnLst/>
            <a:rect l="l" t="t" r="r" b="b"/>
            <a:pathLst>
              <a:path w="4181475" h="511809">
                <a:moveTo>
                  <a:pt x="4181094" y="0"/>
                </a:moveTo>
                <a:lnTo>
                  <a:pt x="0" y="0"/>
                </a:lnTo>
                <a:lnTo>
                  <a:pt x="0" y="86868"/>
                </a:lnTo>
                <a:lnTo>
                  <a:pt x="0" y="511302"/>
                </a:lnTo>
                <a:lnTo>
                  <a:pt x="4181094" y="511302"/>
                </a:lnTo>
                <a:lnTo>
                  <a:pt x="4181094" y="86868"/>
                </a:lnTo>
                <a:lnTo>
                  <a:pt x="4181094" y="0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902745" y="1191226"/>
            <a:ext cx="7341534" cy="481288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09859" marR="110384" indent="-288007">
              <a:lnSpc>
                <a:spcPct val="130000"/>
              </a:lnSpc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Based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tensor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field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lines,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tensor</a:t>
            </a:r>
            <a:r>
              <a:rPr sz="1941" spc="-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field</a:t>
            </a:r>
            <a:r>
              <a:rPr sz="1941" spc="-1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topology</a:t>
            </a:r>
            <a:r>
              <a:rPr sz="1941" spc="-2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1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defined, </a:t>
            </a:r>
            <a:r>
              <a:rPr sz="1941" dirty="0">
                <a:latin typeface="Arial"/>
                <a:cs typeface="Arial"/>
              </a:rPr>
              <a:t>in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analogy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to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vector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field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topology.</a:t>
            </a:r>
            <a:endParaRPr sz="194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>
              <a:latin typeface="Arial"/>
              <a:cs typeface="Arial"/>
            </a:endParaRPr>
          </a:p>
          <a:p>
            <a:pPr>
              <a:spcBef>
                <a:spcPts val="194"/>
              </a:spcBef>
            </a:pPr>
            <a:endParaRPr sz="1941">
              <a:latin typeface="Arial"/>
              <a:cs typeface="Arial"/>
            </a:endParaRPr>
          </a:p>
          <a:p>
            <a:pPr marL="22413"/>
            <a:r>
              <a:rPr sz="1941" dirty="0">
                <a:latin typeface="Arial"/>
                <a:cs typeface="Arial"/>
              </a:rPr>
              <a:t>Degenerate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play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role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critical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points:</a:t>
            </a:r>
            <a:endParaRPr sz="1941">
              <a:latin typeface="Arial"/>
              <a:cs typeface="Arial"/>
            </a:endParaRPr>
          </a:p>
          <a:p>
            <a:pPr marL="309859" marR="15689">
              <a:lnSpc>
                <a:spcPct val="130000"/>
              </a:lnSpc>
              <a:spcBef>
                <a:spcPts val="463"/>
              </a:spcBef>
            </a:pPr>
            <a:r>
              <a:rPr sz="1941" dirty="0">
                <a:latin typeface="Arial"/>
                <a:cs typeface="Arial"/>
              </a:rPr>
              <a:t>At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degenerate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points,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infinitely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many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directions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(of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eigenvectors) exist.</a:t>
            </a:r>
            <a:endParaRPr sz="194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>
              <a:latin typeface="Arial"/>
              <a:cs typeface="Arial"/>
            </a:endParaRPr>
          </a:p>
          <a:p>
            <a:pPr>
              <a:spcBef>
                <a:spcPts val="194"/>
              </a:spcBef>
            </a:pPr>
            <a:endParaRPr sz="1941">
              <a:latin typeface="Arial"/>
              <a:cs typeface="Arial"/>
            </a:endParaRPr>
          </a:p>
          <a:p>
            <a:pPr marL="22413"/>
            <a:r>
              <a:rPr sz="1941" dirty="0">
                <a:latin typeface="Arial"/>
                <a:cs typeface="Arial"/>
              </a:rPr>
              <a:t>For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simplicity,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we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only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study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2D</a:t>
            </a:r>
            <a:r>
              <a:rPr sz="1941" spc="-9" dirty="0">
                <a:latin typeface="Arial"/>
                <a:cs typeface="Arial"/>
              </a:rPr>
              <a:t> case.</a:t>
            </a:r>
            <a:endParaRPr sz="194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>
              <a:latin typeface="Arial"/>
              <a:cs typeface="Arial"/>
            </a:endParaRPr>
          </a:p>
          <a:p>
            <a:pPr>
              <a:spcBef>
                <a:spcPts val="194"/>
              </a:spcBef>
            </a:pPr>
            <a:endParaRPr sz="1941">
              <a:latin typeface="Arial"/>
              <a:cs typeface="Arial"/>
            </a:endParaRPr>
          </a:p>
          <a:p>
            <a:pPr marL="22413">
              <a:lnSpc>
                <a:spcPts val="2241"/>
              </a:lnSpc>
            </a:pPr>
            <a:r>
              <a:rPr sz="1941" dirty="0">
                <a:latin typeface="Arial"/>
                <a:cs typeface="Arial"/>
              </a:rPr>
              <a:t>For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locating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degenerate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points: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solve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equations</a:t>
            </a:r>
            <a:endParaRPr sz="1941">
              <a:latin typeface="Arial"/>
              <a:cs typeface="Arial"/>
            </a:endParaRPr>
          </a:p>
          <a:p>
            <a:pPr marR="20732" algn="ctr">
              <a:lnSpc>
                <a:spcPts val="3353"/>
              </a:lnSpc>
              <a:tabLst>
                <a:tab pos="2456460" algn="l"/>
              </a:tabLst>
            </a:pPr>
            <a:r>
              <a:rPr sz="2118" i="1" spc="-62" dirty="0">
                <a:latin typeface="Arial"/>
                <a:cs typeface="Arial"/>
              </a:rPr>
              <a:t>T</a:t>
            </a:r>
            <a:r>
              <a:rPr sz="1853" spc="-92" baseline="-25793" dirty="0">
                <a:latin typeface="Arial"/>
                <a:cs typeface="Arial"/>
              </a:rPr>
              <a:t>11 </a:t>
            </a:r>
            <a:r>
              <a:rPr sz="4302" spc="-72" baseline="-3418" dirty="0">
                <a:latin typeface="Symbol"/>
                <a:cs typeface="Symbol"/>
              </a:rPr>
              <a:t></a:t>
            </a:r>
            <a:r>
              <a:rPr sz="2118" b="1" spc="-49" dirty="0">
                <a:latin typeface="Arial"/>
                <a:cs typeface="Arial"/>
              </a:rPr>
              <a:t>x</a:t>
            </a:r>
            <a:r>
              <a:rPr sz="2118" b="1" spc="-393" dirty="0">
                <a:latin typeface="Arial"/>
                <a:cs typeface="Arial"/>
              </a:rPr>
              <a:t> </a:t>
            </a:r>
            <a:r>
              <a:rPr sz="4302" spc="-390" baseline="-3418" dirty="0">
                <a:latin typeface="Symbol"/>
                <a:cs typeface="Symbol"/>
              </a:rPr>
              <a:t></a:t>
            </a:r>
            <a:r>
              <a:rPr sz="4302" spc="-476" baseline="-34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331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Arial"/>
                <a:cs typeface="Arial"/>
              </a:rPr>
              <a:t>T</a:t>
            </a:r>
            <a:r>
              <a:rPr sz="1853" baseline="-25793" dirty="0">
                <a:latin typeface="Arial"/>
                <a:cs typeface="Arial"/>
              </a:rPr>
              <a:t>22</a:t>
            </a:r>
            <a:r>
              <a:rPr sz="1853" spc="132" baseline="-25793" dirty="0">
                <a:latin typeface="Arial"/>
                <a:cs typeface="Arial"/>
              </a:rPr>
              <a:t> </a:t>
            </a:r>
            <a:r>
              <a:rPr sz="4302" spc="-66" baseline="-3418" dirty="0">
                <a:latin typeface="Symbol"/>
                <a:cs typeface="Symbol"/>
              </a:rPr>
              <a:t></a:t>
            </a:r>
            <a:r>
              <a:rPr sz="2118" b="1" spc="-44" dirty="0">
                <a:latin typeface="Arial"/>
                <a:cs typeface="Arial"/>
              </a:rPr>
              <a:t>x</a:t>
            </a:r>
            <a:r>
              <a:rPr sz="2118" b="1" spc="-393" dirty="0">
                <a:latin typeface="Arial"/>
                <a:cs typeface="Arial"/>
              </a:rPr>
              <a:t> </a:t>
            </a:r>
            <a:r>
              <a:rPr sz="4302" spc="-390" baseline="-3418" dirty="0">
                <a:latin typeface="Symbol"/>
                <a:cs typeface="Symbol"/>
              </a:rPr>
              <a:t></a:t>
            </a:r>
            <a:r>
              <a:rPr sz="4302" spc="-278" baseline="-34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Arial"/>
                <a:cs typeface="Arial"/>
              </a:rPr>
              <a:t>0,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i="1" spc="-9" dirty="0">
                <a:latin typeface="Arial"/>
                <a:cs typeface="Arial"/>
              </a:rPr>
              <a:t>T</a:t>
            </a:r>
            <a:r>
              <a:rPr sz="1853" spc="-13" baseline="-25793" dirty="0">
                <a:latin typeface="Arial"/>
                <a:cs typeface="Arial"/>
              </a:rPr>
              <a:t>12</a:t>
            </a:r>
            <a:r>
              <a:rPr sz="1853" spc="19" baseline="-25793" dirty="0">
                <a:latin typeface="Arial"/>
                <a:cs typeface="Arial"/>
              </a:rPr>
              <a:t> </a:t>
            </a:r>
            <a:r>
              <a:rPr sz="4302" spc="-72" baseline="-3418" dirty="0">
                <a:latin typeface="Symbol"/>
                <a:cs typeface="Symbol"/>
              </a:rPr>
              <a:t></a:t>
            </a:r>
            <a:r>
              <a:rPr sz="2118" b="1" spc="-49" dirty="0">
                <a:latin typeface="Arial"/>
                <a:cs typeface="Arial"/>
              </a:rPr>
              <a:t>x</a:t>
            </a:r>
            <a:r>
              <a:rPr sz="2118" b="1" spc="-393" dirty="0">
                <a:latin typeface="Arial"/>
                <a:cs typeface="Arial"/>
              </a:rPr>
              <a:t> </a:t>
            </a:r>
            <a:r>
              <a:rPr sz="4302" spc="-390" baseline="-3418" dirty="0">
                <a:latin typeface="Symbol"/>
                <a:cs typeface="Symbol"/>
              </a:rPr>
              <a:t></a:t>
            </a:r>
            <a:r>
              <a:rPr sz="4302" spc="-284" baseline="-34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57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Arial"/>
                <a:cs typeface="Arial"/>
              </a:rPr>
              <a:t>0</a:t>
            </a:r>
            <a:endParaRPr sz="2118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25</a:t>
            </a:fld>
            <a:endParaRPr spc="-22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951" y="541469"/>
            <a:ext cx="5086910" cy="153410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732140">
              <a:spcBef>
                <a:spcPts val="88"/>
              </a:spcBef>
            </a:pPr>
            <a:r>
              <a:rPr sz="1588" i="1" spc="-18" dirty="0">
                <a:solidFill>
                  <a:srgbClr val="3333CC"/>
                </a:solidFill>
                <a:latin typeface="Arial"/>
                <a:cs typeface="Arial"/>
              </a:rPr>
              <a:t>Tensor</a:t>
            </a:r>
            <a:r>
              <a:rPr sz="1588" i="1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588" i="1" dirty="0">
                <a:solidFill>
                  <a:srgbClr val="3333CC"/>
                </a:solidFill>
                <a:latin typeface="Arial"/>
                <a:cs typeface="Arial"/>
              </a:rPr>
              <a:t>field</a:t>
            </a:r>
            <a:r>
              <a:rPr sz="1588" i="1" spc="-31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588" i="1" spc="-9" dirty="0">
                <a:solidFill>
                  <a:srgbClr val="3333CC"/>
                </a:solidFill>
                <a:latin typeface="Arial"/>
                <a:cs typeface="Arial"/>
              </a:rPr>
              <a:t>topology</a:t>
            </a:r>
            <a:endParaRPr sz="1588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88">
              <a:latin typeface="Arial"/>
              <a:cs typeface="Arial"/>
            </a:endParaRPr>
          </a:p>
          <a:p>
            <a:pPr>
              <a:spcBef>
                <a:spcPts val="256"/>
              </a:spcBef>
            </a:pPr>
            <a:endParaRPr sz="1588">
              <a:latin typeface="Arial"/>
              <a:cs typeface="Arial"/>
            </a:endParaRPr>
          </a:p>
          <a:p>
            <a:pPr marL="11206"/>
            <a:r>
              <a:rPr sz="1941" dirty="0">
                <a:latin typeface="Arial"/>
                <a:cs typeface="Arial"/>
              </a:rPr>
              <a:t>It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shown:</a:t>
            </a:r>
            <a:endParaRPr sz="1941">
              <a:latin typeface="Arial"/>
              <a:cs typeface="Arial"/>
            </a:endParaRPr>
          </a:p>
          <a:p>
            <a:pPr marL="11206">
              <a:spcBef>
                <a:spcPts val="1165"/>
              </a:spcBef>
            </a:pPr>
            <a:r>
              <a:rPr sz="1941" dirty="0">
                <a:latin typeface="Arial"/>
                <a:cs typeface="Arial"/>
              </a:rPr>
              <a:t>The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degenerated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depends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spc="-22" dirty="0">
                <a:latin typeface="Arial"/>
                <a:cs typeface="Arial"/>
              </a:rPr>
              <a:t>on</a:t>
            </a:r>
            <a:endParaRPr sz="194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1719" y="2610970"/>
            <a:ext cx="694204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spc="-9" dirty="0">
                <a:latin typeface="Arial"/>
                <a:cs typeface="Arial"/>
              </a:rPr>
              <a:t>where</a:t>
            </a:r>
            <a:endParaRPr sz="194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72081" y="2182457"/>
            <a:ext cx="1403537" cy="317126"/>
          </a:xfrm>
          <a:custGeom>
            <a:avLst/>
            <a:gdLst/>
            <a:ahLst/>
            <a:cxnLst/>
            <a:rect l="l" t="t" r="r" b="b"/>
            <a:pathLst>
              <a:path w="1590675" h="359410">
                <a:moveTo>
                  <a:pt x="1590293" y="358901"/>
                </a:moveTo>
                <a:lnTo>
                  <a:pt x="1590293" y="0"/>
                </a:lnTo>
                <a:lnTo>
                  <a:pt x="0" y="0"/>
                </a:lnTo>
                <a:lnTo>
                  <a:pt x="0" y="358901"/>
                </a:lnTo>
                <a:lnTo>
                  <a:pt x="1590293" y="358901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" name="object 5"/>
          <p:cNvGrpSpPr/>
          <p:nvPr/>
        </p:nvGrpSpPr>
        <p:grpSpPr>
          <a:xfrm>
            <a:off x="2265157" y="3063912"/>
            <a:ext cx="4617384" cy="795618"/>
            <a:chOff x="2414777" y="3472434"/>
            <a:chExt cx="5233035" cy="901700"/>
          </a:xfrm>
        </p:grpSpPr>
        <p:sp>
          <p:nvSpPr>
            <p:cNvPr id="6" name="object 6"/>
            <p:cNvSpPr/>
            <p:nvPr/>
          </p:nvSpPr>
          <p:spPr>
            <a:xfrm>
              <a:off x="2414777" y="3472434"/>
              <a:ext cx="5233035" cy="901700"/>
            </a:xfrm>
            <a:custGeom>
              <a:avLst/>
              <a:gdLst/>
              <a:ahLst/>
              <a:cxnLst/>
              <a:rect l="l" t="t" r="r" b="b"/>
              <a:pathLst>
                <a:path w="5233034" h="901700">
                  <a:moveTo>
                    <a:pt x="5232654" y="901446"/>
                  </a:moveTo>
                  <a:lnTo>
                    <a:pt x="5232654" y="0"/>
                  </a:lnTo>
                  <a:lnTo>
                    <a:pt x="0" y="0"/>
                  </a:lnTo>
                  <a:lnTo>
                    <a:pt x="0" y="901446"/>
                  </a:lnTo>
                  <a:lnTo>
                    <a:pt x="5232654" y="90144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40" y="3938778"/>
              <a:ext cx="4370070" cy="0"/>
            </a:xfrm>
            <a:custGeom>
              <a:avLst/>
              <a:gdLst/>
              <a:ahLst/>
              <a:cxnLst/>
              <a:rect l="l" t="t" r="r" b="b"/>
              <a:pathLst>
                <a:path w="4370070">
                  <a:moveTo>
                    <a:pt x="0" y="0"/>
                  </a:moveTo>
                  <a:lnTo>
                    <a:pt x="1463801" y="0"/>
                  </a:lnTo>
                </a:path>
                <a:path w="4370070">
                  <a:moveTo>
                    <a:pt x="2906268" y="0"/>
                  </a:moveTo>
                  <a:lnTo>
                    <a:pt x="4370069" y="0"/>
                  </a:lnTo>
                </a:path>
              </a:pathLst>
            </a:custGeom>
            <a:ln w="151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45455" y="2133149"/>
            <a:ext cx="4630271" cy="130549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1" algn="ctr">
              <a:spcBef>
                <a:spcPts val="97"/>
              </a:spcBef>
            </a:pPr>
            <a:r>
              <a:rPr sz="2250" i="1" dirty="0">
                <a:latin typeface="Symbol"/>
                <a:cs typeface="Symbol"/>
              </a:rPr>
              <a:t></a:t>
            </a:r>
            <a:r>
              <a:rPr sz="2250" spc="29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Arial"/>
                <a:cs typeface="Arial"/>
              </a:rPr>
              <a:t>ad</a:t>
            </a:r>
            <a:r>
              <a:rPr sz="2118" i="1" spc="18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118" i="1" spc="-22" dirty="0">
                <a:latin typeface="Arial"/>
                <a:cs typeface="Arial"/>
              </a:rPr>
              <a:t>bc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434"/>
              </a:spcBef>
            </a:pPr>
            <a:endParaRPr sz="2118">
              <a:latin typeface="Arial"/>
              <a:cs typeface="Arial"/>
            </a:endParaRPr>
          </a:p>
          <a:p>
            <a:pPr algn="ctr">
              <a:tabLst>
                <a:tab pos="2564043" algn="l"/>
              </a:tabLst>
            </a:pPr>
            <a:r>
              <a:rPr sz="3177" i="1" baseline="-41666" dirty="0">
                <a:latin typeface="Arial"/>
                <a:cs typeface="Arial"/>
              </a:rPr>
              <a:t>a</a:t>
            </a:r>
            <a:r>
              <a:rPr sz="3177" i="1" spc="-79" baseline="-41666" dirty="0">
                <a:latin typeface="Arial"/>
                <a:cs typeface="Arial"/>
              </a:rPr>
              <a:t> </a:t>
            </a:r>
            <a:r>
              <a:rPr sz="3177" baseline="-41666" dirty="0">
                <a:latin typeface="Symbol"/>
                <a:cs typeface="Symbol"/>
              </a:rPr>
              <a:t></a:t>
            </a:r>
            <a:r>
              <a:rPr sz="3177" spc="278" baseline="-41666" dirty="0">
                <a:latin typeface="Times New Roman"/>
                <a:cs typeface="Times New Roman"/>
              </a:rPr>
              <a:t> </a:t>
            </a:r>
            <a:r>
              <a:rPr sz="3177" u="sng" baseline="-578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3177" spc="-158" baseline="-5787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</a:t>
            </a:r>
            <a:r>
              <a:rPr sz="2118" spc="-251" dirty="0">
                <a:latin typeface="Times New Roman"/>
                <a:cs typeface="Times New Roman"/>
              </a:rPr>
              <a:t> </a:t>
            </a:r>
            <a:r>
              <a:rPr sz="4302" spc="-139" baseline="-3418" dirty="0">
                <a:latin typeface="Symbol"/>
                <a:cs typeface="Symbol"/>
              </a:rPr>
              <a:t></a:t>
            </a:r>
            <a:r>
              <a:rPr sz="2118" i="1" spc="-93" dirty="0">
                <a:latin typeface="Arial"/>
                <a:cs typeface="Arial"/>
              </a:rPr>
              <a:t>T</a:t>
            </a:r>
            <a:r>
              <a:rPr sz="1853" spc="-139" baseline="-25793" dirty="0">
                <a:latin typeface="Arial"/>
                <a:cs typeface="Arial"/>
              </a:rPr>
              <a:t>11</a:t>
            </a:r>
            <a:r>
              <a:rPr sz="1853" spc="165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335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Arial"/>
                <a:cs typeface="Arial"/>
              </a:rPr>
              <a:t>T</a:t>
            </a:r>
            <a:r>
              <a:rPr sz="1853" baseline="-25793" dirty="0">
                <a:latin typeface="Arial"/>
                <a:cs typeface="Arial"/>
              </a:rPr>
              <a:t>22</a:t>
            </a:r>
            <a:r>
              <a:rPr sz="1853" spc="-19" baseline="-25793" dirty="0">
                <a:latin typeface="Arial"/>
                <a:cs typeface="Arial"/>
              </a:rPr>
              <a:t> </a:t>
            </a:r>
            <a:r>
              <a:rPr sz="4302" spc="-456" baseline="-3418" dirty="0">
                <a:latin typeface="Symbol"/>
                <a:cs typeface="Symbol"/>
              </a:rPr>
              <a:t></a:t>
            </a:r>
            <a:r>
              <a:rPr sz="4302" baseline="-3418" dirty="0">
                <a:latin typeface="Times New Roman"/>
                <a:cs typeface="Times New Roman"/>
              </a:rPr>
              <a:t>	</a:t>
            </a:r>
            <a:r>
              <a:rPr sz="3177" i="1" baseline="-41666" dirty="0">
                <a:latin typeface="Arial"/>
                <a:cs typeface="Arial"/>
              </a:rPr>
              <a:t>b</a:t>
            </a:r>
            <a:r>
              <a:rPr sz="3177" i="1" spc="-79" baseline="-41666" dirty="0">
                <a:latin typeface="Arial"/>
                <a:cs typeface="Arial"/>
              </a:rPr>
              <a:t> </a:t>
            </a:r>
            <a:r>
              <a:rPr sz="3177" baseline="-41666" dirty="0">
                <a:latin typeface="Symbol"/>
                <a:cs typeface="Symbol"/>
              </a:rPr>
              <a:t></a:t>
            </a:r>
            <a:r>
              <a:rPr sz="3177" spc="271" baseline="-41666" dirty="0">
                <a:latin typeface="Times New Roman"/>
                <a:cs typeface="Times New Roman"/>
              </a:rPr>
              <a:t> </a:t>
            </a:r>
            <a:r>
              <a:rPr sz="3177" u="sng" baseline="-578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3177" spc="-165" baseline="-5787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</a:t>
            </a:r>
            <a:r>
              <a:rPr sz="2118" spc="-247" dirty="0">
                <a:latin typeface="Times New Roman"/>
                <a:cs typeface="Times New Roman"/>
              </a:rPr>
              <a:t> </a:t>
            </a:r>
            <a:r>
              <a:rPr sz="4302" spc="-139" baseline="-3418" dirty="0">
                <a:latin typeface="Symbol"/>
                <a:cs typeface="Symbol"/>
              </a:rPr>
              <a:t></a:t>
            </a:r>
            <a:r>
              <a:rPr sz="2118" i="1" spc="-93" dirty="0">
                <a:latin typeface="Arial"/>
                <a:cs typeface="Arial"/>
              </a:rPr>
              <a:t>T</a:t>
            </a:r>
            <a:r>
              <a:rPr sz="1853" spc="-139" baseline="-25793" dirty="0">
                <a:latin typeface="Arial"/>
                <a:cs typeface="Arial"/>
              </a:rPr>
              <a:t>11</a:t>
            </a:r>
            <a:r>
              <a:rPr sz="1853" spc="165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335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Arial"/>
                <a:cs typeface="Arial"/>
              </a:rPr>
              <a:t>T</a:t>
            </a:r>
            <a:r>
              <a:rPr sz="1853" baseline="-25793" dirty="0">
                <a:latin typeface="Arial"/>
                <a:cs typeface="Arial"/>
              </a:rPr>
              <a:t>22</a:t>
            </a:r>
            <a:r>
              <a:rPr sz="1853" spc="-19" baseline="-25793" dirty="0">
                <a:latin typeface="Arial"/>
                <a:cs typeface="Arial"/>
              </a:rPr>
              <a:t> </a:t>
            </a:r>
            <a:r>
              <a:rPr sz="4302" spc="-456" baseline="-3418" dirty="0">
                <a:latin typeface="Symbol"/>
                <a:cs typeface="Symbol"/>
              </a:rPr>
              <a:t></a:t>
            </a:r>
            <a:endParaRPr sz="4302" baseline="-3418">
              <a:latin typeface="Symbol"/>
              <a:cs typeface="Symbo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65157" y="3859305"/>
            <a:ext cx="4617384" cy="786093"/>
            <a:chOff x="2414777" y="4373879"/>
            <a:chExt cx="5233035" cy="890905"/>
          </a:xfrm>
        </p:grpSpPr>
        <p:sp>
          <p:nvSpPr>
            <p:cNvPr id="10" name="object 10"/>
            <p:cNvSpPr/>
            <p:nvPr/>
          </p:nvSpPr>
          <p:spPr>
            <a:xfrm>
              <a:off x="2414777" y="4373879"/>
              <a:ext cx="5233035" cy="890905"/>
            </a:xfrm>
            <a:custGeom>
              <a:avLst/>
              <a:gdLst/>
              <a:ahLst/>
              <a:cxnLst/>
              <a:rect l="l" t="t" r="r" b="b"/>
              <a:pathLst>
                <a:path w="5233034" h="890904">
                  <a:moveTo>
                    <a:pt x="5232654" y="890777"/>
                  </a:moveTo>
                  <a:lnTo>
                    <a:pt x="5232654" y="0"/>
                  </a:lnTo>
                  <a:lnTo>
                    <a:pt x="0" y="0"/>
                  </a:lnTo>
                  <a:lnTo>
                    <a:pt x="0" y="890778"/>
                  </a:lnTo>
                  <a:lnTo>
                    <a:pt x="5232654" y="890777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56559" y="4832603"/>
              <a:ext cx="3484245" cy="0"/>
            </a:xfrm>
            <a:custGeom>
              <a:avLst/>
              <a:gdLst/>
              <a:ahLst/>
              <a:cxnLst/>
              <a:rect l="l" t="t" r="r" b="b"/>
              <a:pathLst>
                <a:path w="3484245">
                  <a:moveTo>
                    <a:pt x="0" y="0"/>
                  </a:moveTo>
                  <a:lnTo>
                    <a:pt x="568451" y="0"/>
                  </a:lnTo>
                </a:path>
                <a:path w="3484245">
                  <a:moveTo>
                    <a:pt x="2915411" y="0"/>
                  </a:moveTo>
                  <a:lnTo>
                    <a:pt x="3483863" y="0"/>
                  </a:lnTo>
                </a:path>
              </a:pathLst>
            </a:custGeom>
            <a:ln w="151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2746" y="3396027"/>
            <a:ext cx="5456704" cy="266307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394646" marR="49309" indent="466190">
              <a:lnSpc>
                <a:spcPct val="124600"/>
              </a:lnSpc>
              <a:spcBef>
                <a:spcPts val="84"/>
              </a:spcBef>
              <a:tabLst>
                <a:tab pos="2574689" algn="l"/>
                <a:tab pos="3941319" algn="l"/>
                <a:tab pos="4425439" algn="l"/>
                <a:tab pos="5133128" algn="l"/>
              </a:tabLst>
            </a:pPr>
            <a:r>
              <a:rPr sz="2118" spc="-44" dirty="0">
                <a:latin typeface="Arial"/>
                <a:cs typeface="Arial"/>
              </a:rPr>
              <a:t>2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spc="-31" dirty="0">
                <a:latin typeface="Symbol"/>
                <a:cs typeface="Symbol"/>
              </a:rPr>
              <a:t></a:t>
            </a:r>
            <a:r>
              <a:rPr sz="2118" i="1" spc="-31" dirty="0">
                <a:latin typeface="Arial"/>
                <a:cs typeface="Arial"/>
              </a:rPr>
              <a:t>x</a:t>
            </a:r>
            <a:r>
              <a:rPr sz="2118" i="1" dirty="0">
                <a:latin typeface="Arial"/>
                <a:cs typeface="Arial"/>
              </a:rPr>
              <a:t>		</a:t>
            </a:r>
            <a:r>
              <a:rPr sz="2118" spc="-44" dirty="0">
                <a:latin typeface="Arial"/>
                <a:cs typeface="Arial"/>
              </a:rPr>
              <a:t>2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spc="-22" dirty="0">
                <a:latin typeface="Symbol"/>
                <a:cs typeface="Symbol"/>
              </a:rPr>
              <a:t></a:t>
            </a:r>
            <a:r>
              <a:rPr sz="2118" i="1" spc="-22" dirty="0">
                <a:latin typeface="Arial"/>
                <a:cs typeface="Arial"/>
              </a:rPr>
              <a:t>y </a:t>
            </a:r>
            <a:r>
              <a:rPr sz="3177" i="1" baseline="-35879" dirty="0">
                <a:latin typeface="Arial"/>
                <a:cs typeface="Arial"/>
              </a:rPr>
              <a:t>c</a:t>
            </a:r>
            <a:r>
              <a:rPr sz="3177" i="1" spc="132" baseline="-35879" dirty="0">
                <a:latin typeface="Arial"/>
                <a:cs typeface="Arial"/>
              </a:rPr>
              <a:t> </a:t>
            </a:r>
            <a:r>
              <a:rPr sz="3177" baseline="-35879" dirty="0">
                <a:latin typeface="Symbol"/>
                <a:cs typeface="Symbol"/>
              </a:rPr>
              <a:t></a:t>
            </a:r>
            <a:r>
              <a:rPr sz="3177" spc="258" baseline="-35879" dirty="0">
                <a:latin typeface="Times New Roman"/>
                <a:cs typeface="Times New Roman"/>
              </a:rPr>
              <a:t> </a:t>
            </a:r>
            <a:r>
              <a:rPr sz="2118" spc="-18" dirty="0">
                <a:latin typeface="Symbol"/>
                <a:cs typeface="Symbol"/>
              </a:rPr>
              <a:t></a:t>
            </a:r>
            <a:r>
              <a:rPr sz="2118" i="1" spc="-18" dirty="0">
                <a:latin typeface="Arial"/>
                <a:cs typeface="Arial"/>
              </a:rPr>
              <a:t>T</a:t>
            </a:r>
            <a:r>
              <a:rPr sz="1853" spc="-26" baseline="-25793" dirty="0">
                <a:latin typeface="Arial"/>
                <a:cs typeface="Arial"/>
              </a:rPr>
              <a:t>12</a:t>
            </a:r>
            <a:r>
              <a:rPr sz="1853" baseline="-25793" dirty="0">
                <a:latin typeface="Arial"/>
                <a:cs typeface="Arial"/>
              </a:rPr>
              <a:t>		</a:t>
            </a:r>
            <a:r>
              <a:rPr sz="3177" i="1" baseline="-35879" dirty="0">
                <a:latin typeface="Arial"/>
                <a:cs typeface="Arial"/>
              </a:rPr>
              <a:t>d</a:t>
            </a:r>
            <a:r>
              <a:rPr sz="3177" i="1" spc="244" baseline="-35879" dirty="0">
                <a:latin typeface="Arial"/>
                <a:cs typeface="Arial"/>
              </a:rPr>
              <a:t> </a:t>
            </a:r>
            <a:r>
              <a:rPr sz="3177" baseline="-35879" dirty="0">
                <a:latin typeface="Symbol"/>
                <a:cs typeface="Symbol"/>
              </a:rPr>
              <a:t></a:t>
            </a:r>
            <a:r>
              <a:rPr sz="3177" spc="265" baseline="-35879" dirty="0">
                <a:latin typeface="Times New Roman"/>
                <a:cs typeface="Times New Roman"/>
              </a:rPr>
              <a:t> </a:t>
            </a:r>
            <a:r>
              <a:rPr sz="2118" spc="-18" dirty="0">
                <a:latin typeface="Symbol"/>
                <a:cs typeface="Symbol"/>
              </a:rPr>
              <a:t></a:t>
            </a:r>
            <a:r>
              <a:rPr sz="2118" i="1" spc="-18" dirty="0">
                <a:latin typeface="Arial"/>
                <a:cs typeface="Arial"/>
              </a:rPr>
              <a:t>T</a:t>
            </a:r>
            <a:r>
              <a:rPr sz="1853" spc="-26" baseline="-25793" dirty="0">
                <a:latin typeface="Arial"/>
                <a:cs typeface="Arial"/>
              </a:rPr>
              <a:t>12</a:t>
            </a:r>
            <a:endParaRPr sz="1853" baseline="-25793">
              <a:latin typeface="Arial"/>
              <a:cs typeface="Arial"/>
            </a:endParaRPr>
          </a:p>
          <a:p>
            <a:pPr marL="1950488">
              <a:spcBef>
                <a:spcPts val="503"/>
              </a:spcBef>
              <a:tabLst>
                <a:tab pos="4516772" algn="l"/>
              </a:tabLst>
            </a:pPr>
            <a:r>
              <a:rPr sz="2118" spc="-22" dirty="0">
                <a:latin typeface="Symbol"/>
                <a:cs typeface="Symbol"/>
              </a:rPr>
              <a:t></a:t>
            </a:r>
            <a:r>
              <a:rPr sz="2118" i="1" spc="-22" dirty="0">
                <a:latin typeface="Arial"/>
                <a:cs typeface="Arial"/>
              </a:rPr>
              <a:t>x</a:t>
            </a:r>
            <a:r>
              <a:rPr sz="2118" i="1" dirty="0">
                <a:latin typeface="Arial"/>
                <a:cs typeface="Arial"/>
              </a:rPr>
              <a:t>	</a:t>
            </a:r>
            <a:r>
              <a:rPr sz="2118" spc="-22" dirty="0">
                <a:latin typeface="Symbol"/>
                <a:cs typeface="Symbol"/>
              </a:rPr>
              <a:t></a:t>
            </a:r>
            <a:r>
              <a:rPr sz="2118" i="1" spc="-22" dirty="0">
                <a:latin typeface="Arial"/>
                <a:cs typeface="Arial"/>
              </a:rPr>
              <a:t>y</a:t>
            </a:r>
            <a:endParaRPr sz="2118">
              <a:latin typeface="Arial"/>
              <a:cs typeface="Arial"/>
            </a:endParaRPr>
          </a:p>
          <a:p>
            <a:pPr marL="309859" indent="-287446">
              <a:spcBef>
                <a:spcPts val="1919"/>
              </a:spcBef>
              <a:buChar char="•"/>
              <a:tabLst>
                <a:tab pos="309859" algn="l"/>
              </a:tabLst>
            </a:pPr>
            <a:r>
              <a:rPr sz="1941" dirty="0">
                <a:latin typeface="Arial"/>
                <a:cs typeface="Arial"/>
              </a:rPr>
              <a:t>for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Symbol"/>
                <a:cs typeface="Symbol"/>
              </a:rPr>
              <a:t></a:t>
            </a:r>
            <a:r>
              <a:rPr sz="1941" dirty="0">
                <a:latin typeface="Arial"/>
                <a:cs typeface="Arial"/>
              </a:rPr>
              <a:t>&lt;0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trisector</a:t>
            </a:r>
            <a:endParaRPr sz="1941">
              <a:latin typeface="Arial"/>
              <a:cs typeface="Arial"/>
            </a:endParaRPr>
          </a:p>
          <a:p>
            <a:pPr marL="309859" indent="-287446">
              <a:spcBef>
                <a:spcPts val="1165"/>
              </a:spcBef>
              <a:buChar char="•"/>
              <a:tabLst>
                <a:tab pos="309859" algn="l"/>
              </a:tabLst>
            </a:pPr>
            <a:r>
              <a:rPr sz="1941" dirty="0">
                <a:latin typeface="Arial"/>
                <a:cs typeface="Arial"/>
              </a:rPr>
              <a:t>for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Symbol"/>
                <a:cs typeface="Symbol"/>
              </a:rPr>
              <a:t></a:t>
            </a:r>
            <a:r>
              <a:rPr sz="1941" dirty="0">
                <a:latin typeface="Arial"/>
                <a:cs typeface="Arial"/>
              </a:rPr>
              <a:t>&gt;0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wedge</a:t>
            </a:r>
            <a:endParaRPr sz="1941">
              <a:latin typeface="Arial"/>
              <a:cs typeface="Arial"/>
            </a:endParaRPr>
          </a:p>
          <a:p>
            <a:pPr marL="309859" indent="-287446">
              <a:spcBef>
                <a:spcPts val="1165"/>
              </a:spcBef>
              <a:buChar char="•"/>
              <a:tabLst>
                <a:tab pos="309859" algn="l"/>
              </a:tabLst>
            </a:pPr>
            <a:r>
              <a:rPr sz="1941" dirty="0">
                <a:latin typeface="Arial"/>
                <a:cs typeface="Arial"/>
              </a:rPr>
              <a:t>for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Symbol"/>
                <a:cs typeface="Symbol"/>
              </a:rPr>
              <a:t></a:t>
            </a:r>
            <a:r>
              <a:rPr sz="1941" dirty="0">
                <a:latin typeface="Arial"/>
                <a:cs typeface="Arial"/>
              </a:rPr>
              <a:t>=0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structurally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unstable</a:t>
            </a:r>
            <a:endParaRPr sz="194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442" y="541468"/>
            <a:ext cx="17632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18" dirty="0">
                <a:solidFill>
                  <a:srgbClr val="3333CC"/>
                </a:solidFill>
                <a:latin typeface="Arial"/>
                <a:cs typeface="Arial"/>
              </a:rPr>
              <a:t>Tensor</a:t>
            </a:r>
            <a:r>
              <a:rPr sz="1588" i="1" spc="-44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588" i="1" dirty="0">
                <a:solidFill>
                  <a:srgbClr val="3333CC"/>
                </a:solidFill>
                <a:latin typeface="Arial"/>
                <a:cs typeface="Arial"/>
              </a:rPr>
              <a:t>field</a:t>
            </a:r>
            <a:r>
              <a:rPr sz="1588" i="1" spc="-4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588" i="1" spc="-9" dirty="0">
                <a:solidFill>
                  <a:srgbClr val="3333CC"/>
                </a:solidFill>
                <a:latin typeface="Arial"/>
                <a:cs typeface="Arial"/>
              </a:rPr>
              <a:t>topoloy</a:t>
            </a:r>
            <a:endParaRPr sz="158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883" y="1267385"/>
            <a:ext cx="8068235" cy="863973"/>
          </a:xfrm>
          <a:custGeom>
            <a:avLst/>
            <a:gdLst/>
            <a:ahLst/>
            <a:cxnLst/>
            <a:rect l="l" t="t" r="r" b="b"/>
            <a:pathLst>
              <a:path w="9144000" h="979169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3525" y="209365"/>
            <a:ext cx="6855758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Types</a:t>
            </a:r>
            <a:r>
              <a:rPr spc="-53" dirty="0"/>
              <a:t> </a:t>
            </a:r>
            <a:r>
              <a:rPr dirty="0"/>
              <a:t>of</a:t>
            </a:r>
            <a:r>
              <a:rPr spc="-49" dirty="0"/>
              <a:t> </a:t>
            </a:r>
            <a:r>
              <a:rPr dirty="0"/>
              <a:t>degenerate</a:t>
            </a:r>
            <a:r>
              <a:rPr spc="-35" dirty="0"/>
              <a:t> </a:t>
            </a:r>
            <a:r>
              <a:rPr dirty="0"/>
              <a:t>points,</a:t>
            </a:r>
            <a:r>
              <a:rPr spc="-44" dirty="0"/>
              <a:t> </a:t>
            </a:r>
            <a:r>
              <a:rPr dirty="0"/>
              <a:t>illustrated</a:t>
            </a:r>
            <a:r>
              <a:rPr spc="-57" dirty="0"/>
              <a:t> </a:t>
            </a:r>
            <a:r>
              <a:rPr dirty="0"/>
              <a:t>with</a:t>
            </a:r>
            <a:r>
              <a:rPr spc="-53" dirty="0"/>
              <a:t> </a:t>
            </a:r>
            <a:r>
              <a:rPr dirty="0"/>
              <a:t>linear</a:t>
            </a:r>
            <a:r>
              <a:rPr spc="-53" dirty="0"/>
              <a:t> </a:t>
            </a:r>
            <a:r>
              <a:rPr dirty="0"/>
              <a:t>tensor</a:t>
            </a:r>
            <a:r>
              <a:rPr spc="-44" dirty="0"/>
              <a:t> </a:t>
            </a:r>
            <a:r>
              <a:rPr spc="-9" dirty="0"/>
              <a:t>fields.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00953" y="1437490"/>
            <a:ext cx="7419415" cy="2338107"/>
            <a:chOff x="868680" y="1629155"/>
            <a:chExt cx="8408670" cy="26498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255" y="1648205"/>
              <a:ext cx="2649473" cy="17465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80" y="1629155"/>
              <a:ext cx="2671572" cy="17655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9509" y="1638299"/>
              <a:ext cx="2663189" cy="17564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6300" y="2932175"/>
              <a:ext cx="8401050" cy="32384"/>
            </a:xfrm>
            <a:custGeom>
              <a:avLst/>
              <a:gdLst/>
              <a:ahLst/>
              <a:cxnLst/>
              <a:rect l="l" t="t" r="r" b="b"/>
              <a:pathLst>
                <a:path w="8401050" h="32385">
                  <a:moveTo>
                    <a:pt x="1324356" y="9906"/>
                  </a:moveTo>
                  <a:lnTo>
                    <a:pt x="0" y="9906"/>
                  </a:lnTo>
                  <a:lnTo>
                    <a:pt x="0" y="32004"/>
                  </a:lnTo>
                  <a:lnTo>
                    <a:pt x="1324356" y="32004"/>
                  </a:lnTo>
                  <a:lnTo>
                    <a:pt x="1324356" y="9906"/>
                  </a:lnTo>
                  <a:close/>
                </a:path>
                <a:path w="8401050" h="32385">
                  <a:moveTo>
                    <a:pt x="5467350" y="0"/>
                  </a:moveTo>
                  <a:lnTo>
                    <a:pt x="4372356" y="0"/>
                  </a:lnTo>
                  <a:lnTo>
                    <a:pt x="4372356" y="22860"/>
                  </a:lnTo>
                  <a:lnTo>
                    <a:pt x="5467350" y="22860"/>
                  </a:lnTo>
                  <a:lnTo>
                    <a:pt x="5467350" y="0"/>
                  </a:lnTo>
                  <a:close/>
                </a:path>
                <a:path w="8401050" h="32385">
                  <a:moveTo>
                    <a:pt x="8401050" y="9906"/>
                  </a:moveTo>
                  <a:lnTo>
                    <a:pt x="7077456" y="9906"/>
                  </a:lnTo>
                  <a:lnTo>
                    <a:pt x="7077456" y="32004"/>
                  </a:lnTo>
                  <a:lnTo>
                    <a:pt x="8401050" y="32004"/>
                  </a:lnTo>
                  <a:lnTo>
                    <a:pt x="8401050" y="990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3094" y="3394710"/>
              <a:ext cx="2556635" cy="8823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969" y="3394710"/>
              <a:ext cx="2514420" cy="8839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5188" y="3394710"/>
              <a:ext cx="2577510" cy="87934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49325" y="3852134"/>
            <a:ext cx="900392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spc="-9" dirty="0">
                <a:latin typeface="Arial"/>
                <a:cs typeface="Arial"/>
              </a:rPr>
              <a:t>trisector</a:t>
            </a:r>
            <a:endParaRPr sz="194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0676" y="3852134"/>
            <a:ext cx="1559858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double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wedge</a:t>
            </a:r>
            <a:endParaRPr sz="1941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6332" y="3852134"/>
            <a:ext cx="1461806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single</a:t>
            </a:r>
            <a:r>
              <a:rPr sz="1941" spc="-1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wedge</a:t>
            </a:r>
            <a:endParaRPr sz="1941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1826" y="4213635"/>
            <a:ext cx="1757643" cy="509868"/>
          </a:xfrm>
          <a:custGeom>
            <a:avLst/>
            <a:gdLst/>
            <a:ahLst/>
            <a:cxnLst/>
            <a:rect l="l" t="t" r="r" b="b"/>
            <a:pathLst>
              <a:path w="1991995" h="577850">
                <a:moveTo>
                  <a:pt x="1991868" y="577596"/>
                </a:moveTo>
                <a:lnTo>
                  <a:pt x="1991868" y="0"/>
                </a:lnTo>
                <a:lnTo>
                  <a:pt x="0" y="0"/>
                </a:lnTo>
                <a:lnTo>
                  <a:pt x="0" y="577596"/>
                </a:lnTo>
                <a:lnTo>
                  <a:pt x="1991868" y="577596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1516838" y="4419293"/>
            <a:ext cx="1094815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  <a:tabLst>
                <a:tab pos="825357" algn="l"/>
              </a:tabLst>
            </a:pPr>
            <a:r>
              <a:rPr sz="1677" spc="-44" dirty="0">
                <a:latin typeface="Symbol"/>
                <a:cs typeface="Symbol"/>
              </a:rPr>
              <a:t>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2515" spc="-26" baseline="-29239" dirty="0">
                <a:latin typeface="Arial"/>
                <a:cs typeface="Arial"/>
              </a:rPr>
              <a:t>1</a:t>
            </a:r>
            <a:r>
              <a:rPr sz="2515" spc="-410" baseline="-29239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9240" y="4576618"/>
            <a:ext cx="1038785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  <a:tabLst>
                <a:tab pos="945267" algn="l"/>
              </a:tabLst>
            </a:pPr>
            <a:r>
              <a:rPr sz="1677" spc="-44" dirty="0">
                <a:latin typeface="Symbol"/>
                <a:cs typeface="Symbol"/>
              </a:rPr>
              <a:t>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5913" y="4210858"/>
            <a:ext cx="1454524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44826">
              <a:spcBef>
                <a:spcPts val="84"/>
              </a:spcBef>
              <a:tabLst>
                <a:tab pos="1188447" algn="l"/>
              </a:tabLst>
            </a:pPr>
            <a:r>
              <a:rPr sz="2515" b="1" baseline="-39473" dirty="0">
                <a:latin typeface="Arial"/>
                <a:cs typeface="Arial"/>
              </a:rPr>
              <a:t>T</a:t>
            </a:r>
            <a:r>
              <a:rPr sz="2515" b="1" spc="33" baseline="-39473" dirty="0">
                <a:latin typeface="Arial"/>
                <a:cs typeface="Arial"/>
              </a:rPr>
              <a:t> </a:t>
            </a:r>
            <a:r>
              <a:rPr sz="2515" baseline="-39473" dirty="0">
                <a:latin typeface="Symbol"/>
                <a:cs typeface="Symbol"/>
              </a:rPr>
              <a:t></a:t>
            </a:r>
            <a:r>
              <a:rPr sz="2515" spc="-46" baseline="-39473" dirty="0">
                <a:latin typeface="Times New Roman"/>
                <a:cs typeface="Times New Roman"/>
              </a:rPr>
              <a:t> </a:t>
            </a:r>
            <a:r>
              <a:rPr sz="2515" spc="72" baseline="-2923" dirty="0">
                <a:latin typeface="Symbol"/>
                <a:cs typeface="Symbol"/>
              </a:rPr>
              <a:t></a:t>
            </a:r>
            <a:r>
              <a:rPr sz="1677" spc="49" dirty="0">
                <a:latin typeface="Arial"/>
                <a:cs typeface="Arial"/>
              </a:rPr>
              <a:t>1</a:t>
            </a:r>
            <a:r>
              <a:rPr sz="1677" spc="49" dirty="0">
                <a:latin typeface="Symbol"/>
                <a:cs typeface="Symbol"/>
              </a:rPr>
              <a:t></a:t>
            </a:r>
            <a:r>
              <a:rPr sz="1677" spc="-106" dirty="0">
                <a:latin typeface="Times New Roman"/>
                <a:cs typeface="Times New Roman"/>
              </a:rPr>
              <a:t> </a:t>
            </a:r>
            <a:r>
              <a:rPr sz="1677" spc="-22" dirty="0">
                <a:latin typeface="Arial"/>
                <a:cs typeface="Arial"/>
              </a:rPr>
              <a:t>2</a:t>
            </a:r>
            <a:r>
              <a:rPr sz="1677" i="1" spc="-22" dirty="0">
                <a:latin typeface="Arial"/>
                <a:cs typeface="Arial"/>
              </a:rPr>
              <a:t>x</a:t>
            </a:r>
            <a:r>
              <a:rPr sz="1677" i="1" dirty="0">
                <a:latin typeface="Arial"/>
                <a:cs typeface="Arial"/>
              </a:rPr>
              <a:t>	</a:t>
            </a:r>
            <a:r>
              <a:rPr sz="1677" i="1" spc="-9" dirty="0">
                <a:latin typeface="Arial"/>
                <a:cs typeface="Arial"/>
              </a:rPr>
              <a:t>y</a:t>
            </a:r>
            <a:r>
              <a:rPr sz="1677" i="1" spc="-119" dirty="0">
                <a:latin typeface="Arial"/>
                <a:cs typeface="Arial"/>
              </a:rPr>
              <a:t> </a:t>
            </a:r>
            <a:r>
              <a:rPr sz="2515" spc="-66" baseline="-2923" dirty="0">
                <a:latin typeface="Symbol"/>
                <a:cs typeface="Symbol"/>
              </a:rPr>
              <a:t></a:t>
            </a:r>
            <a:endParaRPr sz="2515" baseline="-2923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43142" y="4530225"/>
            <a:ext cx="128868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32722" y="4213635"/>
            <a:ext cx="1882588" cy="509868"/>
            <a:chOff x="3964685" y="4775453"/>
            <a:chExt cx="2133600" cy="577850"/>
          </a:xfrm>
        </p:grpSpPr>
        <p:sp>
          <p:nvSpPr>
            <p:cNvPr id="22" name="object 22"/>
            <p:cNvSpPr/>
            <p:nvPr/>
          </p:nvSpPr>
          <p:spPr>
            <a:xfrm>
              <a:off x="3964685" y="4775453"/>
              <a:ext cx="2133600" cy="577850"/>
            </a:xfrm>
            <a:custGeom>
              <a:avLst/>
              <a:gdLst/>
              <a:ahLst/>
              <a:cxnLst/>
              <a:rect l="l" t="t" r="r" b="b"/>
              <a:pathLst>
                <a:path w="2133600" h="577850">
                  <a:moveTo>
                    <a:pt x="2133600" y="577596"/>
                  </a:moveTo>
                  <a:lnTo>
                    <a:pt x="2133600" y="0"/>
                  </a:lnTo>
                  <a:lnTo>
                    <a:pt x="0" y="0"/>
                  </a:lnTo>
                  <a:lnTo>
                    <a:pt x="0" y="577596"/>
                  </a:lnTo>
                  <a:lnTo>
                    <a:pt x="2133600" y="57759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5112257" y="4837937"/>
              <a:ext cx="77470" cy="241300"/>
            </a:xfrm>
            <a:custGeom>
              <a:avLst/>
              <a:gdLst/>
              <a:ahLst/>
              <a:cxnLst/>
              <a:rect l="l" t="t" r="r" b="b"/>
              <a:pathLst>
                <a:path w="77470" h="241300">
                  <a:moveTo>
                    <a:pt x="76962" y="0"/>
                  </a:moveTo>
                  <a:lnTo>
                    <a:pt x="0" y="240791"/>
                  </a:lnTo>
                </a:path>
              </a:pathLst>
            </a:custGeom>
            <a:ln w="118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425427" y="4529614"/>
            <a:ext cx="117662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>
              <a:spcBef>
                <a:spcPts val="84"/>
              </a:spcBef>
            </a:pP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98941" y="4419337"/>
            <a:ext cx="1284754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22413">
              <a:spcBef>
                <a:spcPts val="84"/>
              </a:spcBef>
              <a:tabLst>
                <a:tab pos="1015307" algn="l"/>
              </a:tabLst>
            </a:pPr>
            <a:r>
              <a:rPr sz="1677" spc="-44" dirty="0">
                <a:latin typeface="Symbol"/>
                <a:cs typeface="Symbol"/>
              </a:rPr>
              <a:t>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2515" spc="-26" baseline="-29239" dirty="0">
                <a:latin typeface="Arial"/>
                <a:cs typeface="Arial"/>
              </a:rPr>
              <a:t>1</a:t>
            </a:r>
            <a:r>
              <a:rPr sz="2515" spc="-410" baseline="-29239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21343" y="4576679"/>
            <a:ext cx="1228725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>
              <a:spcBef>
                <a:spcPts val="84"/>
              </a:spcBef>
              <a:tabLst>
                <a:tab pos="1135216" algn="l"/>
              </a:tabLst>
            </a:pPr>
            <a:r>
              <a:rPr sz="1677" spc="-44" dirty="0">
                <a:latin typeface="Symbol"/>
                <a:cs typeface="Symbol"/>
              </a:rPr>
              <a:t>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28017" y="4210919"/>
            <a:ext cx="1644463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  <a:tabLst>
                <a:tab pos="1377276" algn="l"/>
              </a:tabLst>
            </a:pPr>
            <a:r>
              <a:rPr sz="2515" b="1" baseline="-39473" dirty="0">
                <a:latin typeface="Arial"/>
                <a:cs typeface="Arial"/>
              </a:rPr>
              <a:t>T</a:t>
            </a:r>
            <a:r>
              <a:rPr sz="2515" b="1" spc="53" baseline="-39473" dirty="0">
                <a:latin typeface="Arial"/>
                <a:cs typeface="Arial"/>
              </a:rPr>
              <a:t> </a:t>
            </a:r>
            <a:r>
              <a:rPr sz="2515" baseline="-39473" dirty="0">
                <a:latin typeface="Symbol"/>
                <a:cs typeface="Symbol"/>
              </a:rPr>
              <a:t></a:t>
            </a:r>
            <a:r>
              <a:rPr sz="2515" spc="-33" baseline="-39473" dirty="0">
                <a:latin typeface="Times New Roman"/>
                <a:cs typeface="Times New Roman"/>
              </a:rPr>
              <a:t> </a:t>
            </a:r>
            <a:r>
              <a:rPr sz="2515" spc="72" baseline="-2923" dirty="0">
                <a:latin typeface="Symbol"/>
                <a:cs typeface="Symbol"/>
              </a:rPr>
              <a:t></a:t>
            </a:r>
            <a:r>
              <a:rPr sz="1677" spc="49" dirty="0">
                <a:latin typeface="Arial"/>
                <a:cs typeface="Arial"/>
              </a:rPr>
              <a:t>1</a:t>
            </a:r>
            <a:r>
              <a:rPr sz="1677" spc="49" dirty="0">
                <a:latin typeface="Symbol"/>
                <a:cs typeface="Symbol"/>
              </a:rPr>
              <a:t></a:t>
            </a:r>
            <a:r>
              <a:rPr sz="1677" spc="-71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Arial"/>
                <a:cs typeface="Arial"/>
              </a:rPr>
              <a:t>2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256" dirty="0">
                <a:latin typeface="Arial"/>
                <a:cs typeface="Arial"/>
              </a:rPr>
              <a:t> </a:t>
            </a:r>
            <a:r>
              <a:rPr sz="1677" spc="-44" dirty="0">
                <a:latin typeface="Arial"/>
                <a:cs typeface="Arial"/>
              </a:rPr>
              <a:t>3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i="1" spc="-9" dirty="0">
                <a:latin typeface="Arial"/>
                <a:cs typeface="Arial"/>
              </a:rPr>
              <a:t>y</a:t>
            </a:r>
            <a:r>
              <a:rPr sz="1677" i="1" spc="-115" dirty="0">
                <a:latin typeface="Arial"/>
                <a:cs typeface="Arial"/>
              </a:rPr>
              <a:t> </a:t>
            </a:r>
            <a:r>
              <a:rPr sz="2515" spc="-66" baseline="-2923" dirty="0">
                <a:latin typeface="Symbol"/>
                <a:cs typeface="Symbol"/>
              </a:rPr>
              <a:t></a:t>
            </a:r>
            <a:endParaRPr sz="2515" baseline="-2923">
              <a:latin typeface="Symbol"/>
              <a:cs typeface="Symbo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71707" y="4205567"/>
            <a:ext cx="1759324" cy="517712"/>
          </a:xfrm>
          <a:custGeom>
            <a:avLst/>
            <a:gdLst/>
            <a:ahLst/>
            <a:cxnLst/>
            <a:rect l="l" t="t" r="r" b="b"/>
            <a:pathLst>
              <a:path w="1993900" h="586739">
                <a:moveTo>
                  <a:pt x="1993392" y="586739"/>
                </a:moveTo>
                <a:lnTo>
                  <a:pt x="1993392" y="0"/>
                </a:lnTo>
                <a:lnTo>
                  <a:pt x="0" y="0"/>
                </a:lnTo>
                <a:lnTo>
                  <a:pt x="0" y="586739"/>
                </a:lnTo>
                <a:lnTo>
                  <a:pt x="1993392" y="586739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 txBox="1"/>
          <p:nvPr/>
        </p:nvSpPr>
        <p:spPr>
          <a:xfrm>
            <a:off x="7734144" y="4226943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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49130" y="4421917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34135" y="4579252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55797" y="4213492"/>
            <a:ext cx="134750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1206938" algn="l"/>
              </a:tabLst>
            </a:pPr>
            <a:r>
              <a:rPr sz="2515" b="1" baseline="-39473" dirty="0">
                <a:latin typeface="Arial"/>
                <a:cs typeface="Arial"/>
              </a:rPr>
              <a:t>T</a:t>
            </a:r>
            <a:r>
              <a:rPr sz="2515" b="1" spc="33" baseline="-39473" dirty="0">
                <a:latin typeface="Arial"/>
                <a:cs typeface="Arial"/>
              </a:rPr>
              <a:t> </a:t>
            </a:r>
            <a:r>
              <a:rPr sz="2515" baseline="-39473" dirty="0">
                <a:latin typeface="Symbol"/>
                <a:cs typeface="Symbol"/>
              </a:rPr>
              <a:t></a:t>
            </a:r>
            <a:r>
              <a:rPr sz="2515" spc="-39" baseline="-39473" dirty="0">
                <a:latin typeface="Times New Roman"/>
                <a:cs typeface="Times New Roman"/>
              </a:rPr>
              <a:t> </a:t>
            </a:r>
            <a:r>
              <a:rPr sz="2515" spc="72" baseline="-2923" dirty="0">
                <a:latin typeface="Symbol"/>
                <a:cs typeface="Symbol"/>
              </a:rPr>
              <a:t></a:t>
            </a:r>
            <a:r>
              <a:rPr sz="1677" spc="49" dirty="0">
                <a:latin typeface="Arial"/>
                <a:cs typeface="Arial"/>
              </a:rPr>
              <a:t>1</a:t>
            </a:r>
            <a:r>
              <a:rPr sz="1677" spc="49" dirty="0">
                <a:latin typeface="Symbol"/>
                <a:cs typeface="Symbol"/>
              </a:rPr>
              <a:t></a:t>
            </a:r>
            <a:r>
              <a:rPr sz="1677" spc="-9" dirty="0">
                <a:latin typeface="Times New Roman"/>
                <a:cs typeface="Times New Roman"/>
              </a:rPr>
              <a:t> </a:t>
            </a:r>
            <a:r>
              <a:rPr sz="1677" i="1" spc="-44" dirty="0">
                <a:latin typeface="Arial"/>
                <a:cs typeface="Arial"/>
              </a:rPr>
              <a:t>x</a:t>
            </a:r>
            <a:r>
              <a:rPr sz="1677" i="1" dirty="0">
                <a:latin typeface="Arial"/>
                <a:cs typeface="Arial"/>
              </a:rPr>
              <a:t>	</a:t>
            </a: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74135" y="4532860"/>
            <a:ext cx="99788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34251" algn="l"/>
              </a:tabLst>
            </a:pPr>
            <a:r>
              <a:rPr sz="1677" i="1" spc="-44" dirty="0">
                <a:latin typeface="Arial"/>
                <a:cs typeface="Arial"/>
              </a:rPr>
              <a:t>y</a:t>
            </a:r>
            <a:r>
              <a:rPr sz="1677" i="1" dirty="0">
                <a:latin typeface="Arial"/>
                <a:cs typeface="Arial"/>
              </a:rPr>
              <a:t>	</a:t>
            </a:r>
            <a:r>
              <a:rPr sz="1677" dirty="0">
                <a:latin typeface="Arial"/>
                <a:cs typeface="Arial"/>
              </a:rPr>
              <a:t>1</a:t>
            </a:r>
            <a:r>
              <a:rPr sz="1677" dirty="0">
                <a:latin typeface="Symbol"/>
                <a:cs typeface="Symbol"/>
              </a:rPr>
              <a:t></a:t>
            </a:r>
            <a:r>
              <a:rPr sz="1677" spc="18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-168" dirty="0">
                <a:latin typeface="Arial"/>
                <a:cs typeface="Arial"/>
              </a:rPr>
              <a:t> </a:t>
            </a:r>
            <a:r>
              <a:rPr sz="2515" spc="-66" baseline="29239" dirty="0">
                <a:latin typeface="Symbol"/>
                <a:cs typeface="Symbol"/>
              </a:rPr>
              <a:t></a:t>
            </a:r>
            <a:endParaRPr sz="2515" baseline="29239">
              <a:latin typeface="Symbol"/>
              <a:cs typeface="Symbo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37883" y="4723280"/>
            <a:ext cx="8068235" cy="863973"/>
            <a:chOff x="457200" y="5353050"/>
            <a:chExt cx="9144000" cy="979169"/>
          </a:xfrm>
        </p:grpSpPr>
        <p:sp>
          <p:nvSpPr>
            <p:cNvPr id="35" name="object 35"/>
            <p:cNvSpPr/>
            <p:nvPr/>
          </p:nvSpPr>
          <p:spPr>
            <a:xfrm>
              <a:off x="457200" y="5353049"/>
              <a:ext cx="9144000" cy="979805"/>
            </a:xfrm>
            <a:custGeom>
              <a:avLst/>
              <a:gdLst/>
              <a:ahLst/>
              <a:cxnLst/>
              <a:rect l="l" t="t" r="r" b="b"/>
              <a:pathLst>
                <a:path w="9144000" h="979804">
                  <a:moveTo>
                    <a:pt x="707136" y="0"/>
                  </a:moveTo>
                  <a:lnTo>
                    <a:pt x="0" y="0"/>
                  </a:lnTo>
                  <a:lnTo>
                    <a:pt x="0" y="979182"/>
                  </a:lnTo>
                  <a:lnTo>
                    <a:pt x="707136" y="979182"/>
                  </a:lnTo>
                  <a:lnTo>
                    <a:pt x="707136" y="0"/>
                  </a:lnTo>
                  <a:close/>
                </a:path>
                <a:path w="9144000" h="979804">
                  <a:moveTo>
                    <a:pt x="3507486" y="0"/>
                  </a:moveTo>
                  <a:lnTo>
                    <a:pt x="2699004" y="0"/>
                  </a:lnTo>
                  <a:lnTo>
                    <a:pt x="2699004" y="979182"/>
                  </a:lnTo>
                  <a:lnTo>
                    <a:pt x="3507486" y="979182"/>
                  </a:lnTo>
                  <a:lnTo>
                    <a:pt x="3507486" y="0"/>
                  </a:lnTo>
                  <a:close/>
                </a:path>
                <a:path w="9144000" h="979804">
                  <a:moveTo>
                    <a:pt x="6498336" y="0"/>
                  </a:moveTo>
                  <a:lnTo>
                    <a:pt x="5641086" y="0"/>
                  </a:lnTo>
                  <a:lnTo>
                    <a:pt x="5641086" y="979182"/>
                  </a:lnTo>
                  <a:lnTo>
                    <a:pt x="6498336" y="979182"/>
                  </a:lnTo>
                  <a:lnTo>
                    <a:pt x="6498336" y="0"/>
                  </a:lnTo>
                  <a:close/>
                </a:path>
                <a:path w="9144000" h="979804">
                  <a:moveTo>
                    <a:pt x="9144000" y="0"/>
                  </a:moveTo>
                  <a:lnTo>
                    <a:pt x="8491728" y="0"/>
                  </a:lnTo>
                  <a:lnTo>
                    <a:pt x="8491728" y="979182"/>
                  </a:lnTo>
                  <a:lnTo>
                    <a:pt x="9144000" y="97918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64336" y="5353050"/>
              <a:ext cx="1991995" cy="979169"/>
            </a:xfrm>
            <a:custGeom>
              <a:avLst/>
              <a:gdLst/>
              <a:ahLst/>
              <a:cxnLst/>
              <a:rect l="l" t="t" r="r" b="b"/>
              <a:pathLst>
                <a:path w="1991995" h="979169">
                  <a:moveTo>
                    <a:pt x="1991868" y="979170"/>
                  </a:moveTo>
                  <a:lnTo>
                    <a:pt x="1991868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1991868" y="97917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6786" y="5605272"/>
              <a:ext cx="905510" cy="331470"/>
            </a:xfrm>
            <a:custGeom>
              <a:avLst/>
              <a:gdLst/>
              <a:ahLst/>
              <a:cxnLst/>
              <a:rect l="l" t="t" r="r" b="b"/>
              <a:pathLst>
                <a:path w="905510" h="331470">
                  <a:moveTo>
                    <a:pt x="0" y="223265"/>
                  </a:moveTo>
                  <a:lnTo>
                    <a:pt x="24383" y="205739"/>
                  </a:lnTo>
                </a:path>
                <a:path w="905510" h="331470">
                  <a:moveTo>
                    <a:pt x="24383" y="205739"/>
                  </a:moveTo>
                  <a:lnTo>
                    <a:pt x="83057" y="331469"/>
                  </a:lnTo>
                </a:path>
                <a:path w="905510" h="331470">
                  <a:moveTo>
                    <a:pt x="83057" y="331469"/>
                  </a:moveTo>
                  <a:lnTo>
                    <a:pt x="147065" y="0"/>
                  </a:lnTo>
                </a:path>
                <a:path w="905510" h="331470">
                  <a:moveTo>
                    <a:pt x="147065" y="0"/>
                  </a:moveTo>
                  <a:lnTo>
                    <a:pt x="90525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5261" y="5599175"/>
              <a:ext cx="906780" cy="337820"/>
            </a:xfrm>
            <a:custGeom>
              <a:avLst/>
              <a:gdLst/>
              <a:ahLst/>
              <a:cxnLst/>
              <a:rect l="l" t="t" r="r" b="b"/>
              <a:pathLst>
                <a:path w="906780" h="337820">
                  <a:moveTo>
                    <a:pt x="906780" y="12191"/>
                  </a:moveTo>
                  <a:lnTo>
                    <a:pt x="906780" y="0"/>
                  </a:lnTo>
                  <a:lnTo>
                    <a:pt x="144780" y="0"/>
                  </a:lnTo>
                  <a:lnTo>
                    <a:pt x="84581" y="307848"/>
                  </a:lnTo>
                  <a:lnTo>
                    <a:pt x="33527" y="202691"/>
                  </a:lnTo>
                  <a:lnTo>
                    <a:pt x="0" y="226313"/>
                  </a:lnTo>
                  <a:lnTo>
                    <a:pt x="4571" y="232410"/>
                  </a:lnTo>
                  <a:lnTo>
                    <a:pt x="19812" y="220979"/>
                  </a:lnTo>
                  <a:lnTo>
                    <a:pt x="79248" y="337565"/>
                  </a:lnTo>
                  <a:lnTo>
                    <a:pt x="90677" y="337565"/>
                  </a:lnTo>
                  <a:lnTo>
                    <a:pt x="153924" y="12191"/>
                  </a:lnTo>
                  <a:lnTo>
                    <a:pt x="90678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522452" y="5090914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93692" y="5090914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22452" y="5186390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93692" y="5186390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22452" y="5320197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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93692" y="5320197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79559" y="4895258"/>
            <a:ext cx="447115" cy="4473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R="4483" algn="r">
              <a:lnSpc>
                <a:spcPts val="1699"/>
              </a:lnSpc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</a:t>
            </a:r>
            <a:endParaRPr sz="1677">
              <a:latin typeface="Symbol"/>
              <a:cs typeface="Symbol"/>
            </a:endParaRPr>
          </a:p>
          <a:p>
            <a:pPr marL="11206">
              <a:lnSpc>
                <a:spcPts val="1699"/>
              </a:lnSpc>
            </a:pPr>
            <a:r>
              <a:rPr sz="1677" b="1" dirty="0">
                <a:latin typeface="Arial"/>
                <a:cs typeface="Arial"/>
              </a:rPr>
              <a:t>e</a:t>
            </a:r>
            <a:r>
              <a:rPr sz="1677" b="1" spc="-26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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61564" y="4858951"/>
            <a:ext cx="259416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515" i="1" spc="59" baseline="-24853" dirty="0">
                <a:latin typeface="Arial"/>
                <a:cs typeface="Arial"/>
              </a:rPr>
              <a:t>x</a:t>
            </a:r>
            <a:r>
              <a:rPr sz="971" spc="40" dirty="0">
                <a:latin typeface="Arial"/>
                <a:cs typeface="Arial"/>
              </a:rPr>
              <a:t>2</a:t>
            </a:r>
            <a:endParaRPr sz="971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16390" y="4954425"/>
            <a:ext cx="9043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dirty="0">
                <a:latin typeface="Symbol"/>
                <a:cs typeface="Symbol"/>
              </a:rPr>
              <a:t></a:t>
            </a:r>
            <a:r>
              <a:rPr sz="1677" spc="-31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y</a:t>
            </a:r>
            <a:r>
              <a:rPr sz="1677" i="1" spc="-256" dirty="0">
                <a:latin typeface="Arial"/>
                <a:cs typeface="Arial"/>
              </a:rPr>
              <a:t> </a:t>
            </a:r>
            <a:r>
              <a:rPr sz="1456" baseline="42929" dirty="0">
                <a:latin typeface="Arial"/>
                <a:cs typeface="Arial"/>
              </a:rPr>
              <a:t>2</a:t>
            </a:r>
            <a:r>
              <a:rPr sz="1456" spc="522" baseline="42929" dirty="0">
                <a:latin typeface="Arial"/>
                <a:cs typeface="Arial"/>
              </a:rPr>
              <a:t> </a:t>
            </a:r>
            <a:r>
              <a:rPr sz="1677" dirty="0">
                <a:latin typeface="Symbol"/>
                <a:cs typeface="Symbol"/>
              </a:rPr>
              <a:t></a:t>
            </a:r>
            <a:r>
              <a:rPr sz="1677" spc="-35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-194" dirty="0">
                <a:latin typeface="Arial"/>
                <a:cs typeface="Arial"/>
              </a:rPr>
              <a:t> </a:t>
            </a:r>
            <a:r>
              <a:rPr sz="2515" spc="-66" baseline="16081" dirty="0">
                <a:latin typeface="Symbol"/>
                <a:cs typeface="Symbol"/>
              </a:rPr>
              <a:t></a:t>
            </a:r>
            <a:endParaRPr sz="2515" baseline="16081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39648" y="5273800"/>
            <a:ext cx="12886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32722" y="4723280"/>
            <a:ext cx="1882588" cy="863973"/>
            <a:chOff x="3964685" y="5353050"/>
            <a:chExt cx="2133600" cy="979169"/>
          </a:xfrm>
        </p:grpSpPr>
        <p:sp>
          <p:nvSpPr>
            <p:cNvPr id="50" name="object 50"/>
            <p:cNvSpPr/>
            <p:nvPr/>
          </p:nvSpPr>
          <p:spPr>
            <a:xfrm>
              <a:off x="3964685" y="5353050"/>
              <a:ext cx="2133600" cy="979169"/>
            </a:xfrm>
            <a:custGeom>
              <a:avLst/>
              <a:gdLst/>
              <a:ahLst/>
              <a:cxnLst/>
              <a:rect l="l" t="t" r="r" b="b"/>
              <a:pathLst>
                <a:path w="2133600" h="979170">
                  <a:moveTo>
                    <a:pt x="2133600" y="979170"/>
                  </a:moveTo>
                  <a:lnTo>
                    <a:pt x="21336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2133600" y="97917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4891277" y="5604509"/>
              <a:ext cx="1037590" cy="331470"/>
            </a:xfrm>
            <a:custGeom>
              <a:avLst/>
              <a:gdLst/>
              <a:ahLst/>
              <a:cxnLst/>
              <a:rect l="l" t="t" r="r" b="b"/>
              <a:pathLst>
                <a:path w="1037589" h="331470">
                  <a:moveTo>
                    <a:pt x="0" y="224028"/>
                  </a:moveTo>
                  <a:lnTo>
                    <a:pt x="24384" y="206502"/>
                  </a:lnTo>
                </a:path>
                <a:path w="1037589" h="331470">
                  <a:moveTo>
                    <a:pt x="24384" y="206502"/>
                  </a:moveTo>
                  <a:lnTo>
                    <a:pt x="83058" y="331470"/>
                  </a:lnTo>
                </a:path>
                <a:path w="1037589" h="331470">
                  <a:moveTo>
                    <a:pt x="83058" y="331470"/>
                  </a:moveTo>
                  <a:lnTo>
                    <a:pt x="147066" y="0"/>
                  </a:lnTo>
                </a:path>
                <a:path w="1037589" h="331470">
                  <a:moveTo>
                    <a:pt x="147066" y="0"/>
                  </a:moveTo>
                  <a:lnTo>
                    <a:pt x="10370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4888991" y="5599175"/>
              <a:ext cx="1039494" cy="337185"/>
            </a:xfrm>
            <a:custGeom>
              <a:avLst/>
              <a:gdLst/>
              <a:ahLst/>
              <a:cxnLst/>
              <a:rect l="l" t="t" r="r" b="b"/>
              <a:pathLst>
                <a:path w="1039495" h="337185">
                  <a:moveTo>
                    <a:pt x="1039368" y="12191"/>
                  </a:moveTo>
                  <a:lnTo>
                    <a:pt x="1039368" y="0"/>
                  </a:lnTo>
                  <a:lnTo>
                    <a:pt x="144780" y="0"/>
                  </a:lnTo>
                  <a:lnTo>
                    <a:pt x="85344" y="307848"/>
                  </a:lnTo>
                  <a:lnTo>
                    <a:pt x="33528" y="202692"/>
                  </a:lnTo>
                  <a:lnTo>
                    <a:pt x="0" y="226314"/>
                  </a:lnTo>
                  <a:lnTo>
                    <a:pt x="4572" y="232410"/>
                  </a:lnTo>
                  <a:lnTo>
                    <a:pt x="20574" y="220218"/>
                  </a:lnTo>
                  <a:lnTo>
                    <a:pt x="79248" y="336804"/>
                  </a:lnTo>
                  <a:lnTo>
                    <a:pt x="91440" y="336804"/>
                  </a:lnTo>
                  <a:lnTo>
                    <a:pt x="154686" y="12192"/>
                  </a:lnTo>
                  <a:lnTo>
                    <a:pt x="1039368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613691" y="5273127"/>
            <a:ext cx="24484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-22" dirty="0">
                <a:latin typeface="Arial"/>
                <a:cs typeface="Arial"/>
              </a:rPr>
              <a:t>3</a:t>
            </a:r>
            <a:r>
              <a:rPr sz="1677" i="1" spc="-22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04533" y="5186368"/>
            <a:ext cx="9300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96130" y="5186368"/>
            <a:ext cx="9300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04533" y="5319494"/>
            <a:ext cx="148477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1391284" algn="l"/>
              </a:tabLst>
            </a:pPr>
            <a:r>
              <a:rPr sz="1677" spc="-44" dirty="0">
                <a:latin typeface="Symbol"/>
                <a:cs typeface="Symbol"/>
              </a:rPr>
              <a:t>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28024" y="4953753"/>
            <a:ext cx="1894915" cy="39642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75977">
              <a:lnSpc>
                <a:spcPts val="1465"/>
              </a:lnSpc>
              <a:spcBef>
                <a:spcPts val="88"/>
              </a:spcBef>
              <a:tabLst>
                <a:tab pos="967680" algn="l"/>
              </a:tabLst>
            </a:pPr>
            <a:r>
              <a:rPr sz="2515" baseline="14619" dirty="0">
                <a:latin typeface="Symbol"/>
                <a:cs typeface="Symbol"/>
              </a:rPr>
              <a:t></a:t>
            </a:r>
            <a:r>
              <a:rPr sz="2515" spc="-205" baseline="14619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-44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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i="1" spc="57" dirty="0">
                <a:latin typeface="Arial"/>
                <a:cs typeface="Arial"/>
              </a:rPr>
              <a:t>x</a:t>
            </a:r>
            <a:r>
              <a:rPr sz="1456" spc="86" baseline="42929" dirty="0">
                <a:latin typeface="Arial"/>
                <a:cs typeface="Arial"/>
              </a:rPr>
              <a:t>2</a:t>
            </a:r>
            <a:r>
              <a:rPr sz="1456" spc="357" baseline="42929" dirty="0">
                <a:latin typeface="Arial"/>
                <a:cs typeface="Arial"/>
              </a:rPr>
              <a:t> </a:t>
            </a:r>
            <a:r>
              <a:rPr sz="1677" dirty="0">
                <a:latin typeface="Symbol"/>
                <a:cs typeface="Symbol"/>
              </a:rPr>
              <a:t></a:t>
            </a:r>
            <a:r>
              <a:rPr sz="1677" spc="-97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Arial"/>
                <a:cs typeface="Arial"/>
              </a:rPr>
              <a:t>9</a:t>
            </a:r>
            <a:r>
              <a:rPr sz="1677" i="1" dirty="0">
                <a:latin typeface="Arial"/>
                <a:cs typeface="Arial"/>
              </a:rPr>
              <a:t>y</a:t>
            </a:r>
            <a:r>
              <a:rPr sz="1677" i="1" spc="-247" dirty="0">
                <a:latin typeface="Arial"/>
                <a:cs typeface="Arial"/>
              </a:rPr>
              <a:t> </a:t>
            </a:r>
            <a:r>
              <a:rPr sz="1456" baseline="42929" dirty="0">
                <a:latin typeface="Arial"/>
                <a:cs typeface="Arial"/>
              </a:rPr>
              <a:t>2</a:t>
            </a:r>
            <a:r>
              <a:rPr sz="1456" spc="324" baseline="42929" dirty="0">
                <a:latin typeface="Arial"/>
                <a:cs typeface="Arial"/>
              </a:rPr>
              <a:t> </a:t>
            </a:r>
            <a:r>
              <a:rPr sz="2515" spc="-66" baseline="14619" dirty="0">
                <a:latin typeface="Symbol"/>
                <a:cs typeface="Symbol"/>
              </a:rPr>
              <a:t></a:t>
            </a:r>
            <a:endParaRPr sz="2515" baseline="14619">
              <a:latin typeface="Symbol"/>
              <a:cs typeface="Symbol"/>
            </a:endParaRPr>
          </a:p>
          <a:p>
            <a:pPr marL="33619">
              <a:lnSpc>
                <a:spcPts val="1465"/>
              </a:lnSpc>
            </a:pPr>
            <a:r>
              <a:rPr sz="1677" b="1" dirty="0">
                <a:latin typeface="Arial"/>
                <a:cs typeface="Arial"/>
              </a:rPr>
              <a:t>e</a:t>
            </a:r>
            <a:r>
              <a:rPr sz="1677" b="1" spc="-26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</a:t>
            </a:r>
            <a:endParaRPr sz="1677">
              <a:latin typeface="Symbol"/>
              <a:cs typeface="Symbo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271707" y="4723280"/>
            <a:ext cx="1759324" cy="863973"/>
            <a:chOff x="6955535" y="5353050"/>
            <a:chExt cx="1993900" cy="979169"/>
          </a:xfrm>
        </p:grpSpPr>
        <p:sp>
          <p:nvSpPr>
            <p:cNvPr id="59" name="object 59"/>
            <p:cNvSpPr/>
            <p:nvPr/>
          </p:nvSpPr>
          <p:spPr>
            <a:xfrm>
              <a:off x="6955535" y="5353050"/>
              <a:ext cx="1993900" cy="979169"/>
            </a:xfrm>
            <a:custGeom>
              <a:avLst/>
              <a:gdLst/>
              <a:ahLst/>
              <a:cxnLst/>
              <a:rect l="l" t="t" r="r" b="b"/>
              <a:pathLst>
                <a:path w="1993900" h="979170">
                  <a:moveTo>
                    <a:pt x="1993392" y="979170"/>
                  </a:moveTo>
                  <a:lnTo>
                    <a:pt x="1993392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1993392" y="97917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7508747" y="5970269"/>
              <a:ext cx="905510" cy="332740"/>
            </a:xfrm>
            <a:custGeom>
              <a:avLst/>
              <a:gdLst/>
              <a:ahLst/>
              <a:cxnLst/>
              <a:rect l="l" t="t" r="r" b="b"/>
              <a:pathLst>
                <a:path w="905509" h="332739">
                  <a:moveTo>
                    <a:pt x="0" y="224027"/>
                  </a:moveTo>
                  <a:lnTo>
                    <a:pt x="24383" y="206501"/>
                  </a:lnTo>
                </a:path>
                <a:path w="905509" h="332739">
                  <a:moveTo>
                    <a:pt x="24383" y="206501"/>
                  </a:moveTo>
                  <a:lnTo>
                    <a:pt x="83057" y="332231"/>
                  </a:lnTo>
                </a:path>
                <a:path w="905509" h="332739">
                  <a:moveTo>
                    <a:pt x="83057" y="332231"/>
                  </a:moveTo>
                  <a:lnTo>
                    <a:pt x="147066" y="0"/>
                  </a:lnTo>
                </a:path>
                <a:path w="905509" h="332739">
                  <a:moveTo>
                    <a:pt x="147066" y="0"/>
                  </a:moveTo>
                  <a:lnTo>
                    <a:pt x="9052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7506461" y="5964936"/>
              <a:ext cx="908050" cy="337820"/>
            </a:xfrm>
            <a:custGeom>
              <a:avLst/>
              <a:gdLst/>
              <a:ahLst/>
              <a:cxnLst/>
              <a:rect l="l" t="t" r="r" b="b"/>
              <a:pathLst>
                <a:path w="908050" h="337820">
                  <a:moveTo>
                    <a:pt x="907542" y="12191"/>
                  </a:moveTo>
                  <a:lnTo>
                    <a:pt x="907542" y="0"/>
                  </a:lnTo>
                  <a:lnTo>
                    <a:pt x="144780" y="0"/>
                  </a:lnTo>
                  <a:lnTo>
                    <a:pt x="85344" y="307848"/>
                  </a:lnTo>
                  <a:lnTo>
                    <a:pt x="33528" y="202691"/>
                  </a:lnTo>
                  <a:lnTo>
                    <a:pt x="0" y="226313"/>
                  </a:lnTo>
                  <a:lnTo>
                    <a:pt x="4572" y="232410"/>
                  </a:lnTo>
                  <a:lnTo>
                    <a:pt x="20574" y="220217"/>
                  </a:lnTo>
                  <a:lnTo>
                    <a:pt x="79248" y="337565"/>
                  </a:lnTo>
                  <a:lnTo>
                    <a:pt x="91440" y="337565"/>
                  </a:lnTo>
                  <a:lnTo>
                    <a:pt x="154686" y="12191"/>
                  </a:lnTo>
                  <a:lnTo>
                    <a:pt x="907542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632312" y="4515281"/>
            <a:ext cx="121024" cy="656099"/>
          </a:xfrm>
          <a:prstGeom prst="rect">
            <a:avLst/>
          </a:prstGeom>
        </p:spPr>
        <p:txBody>
          <a:bodyPr vert="horz" wrap="square" lIns="0" tIns="75079" rIns="0" bIns="0" rtlCol="0">
            <a:spAutoFit/>
          </a:bodyPr>
          <a:lstStyle/>
          <a:p>
            <a:pPr marL="28016">
              <a:spcBef>
                <a:spcPts val="591"/>
              </a:spcBef>
            </a:pPr>
            <a:r>
              <a:rPr sz="1677" spc="-44" dirty="0">
                <a:latin typeface="Symbol"/>
                <a:cs typeface="Symbol"/>
              </a:rPr>
              <a:t></a:t>
            </a:r>
            <a:endParaRPr sz="1677">
              <a:latin typeface="Symbol"/>
              <a:cs typeface="Symbol"/>
            </a:endParaRPr>
          </a:p>
          <a:p>
            <a:pPr marL="11206">
              <a:spcBef>
                <a:spcPts val="503"/>
              </a:spcBef>
            </a:pPr>
            <a:r>
              <a:rPr sz="1677" spc="-44" dirty="0">
                <a:latin typeface="Symbol"/>
                <a:cs typeface="Symbol"/>
              </a:rPr>
              <a:t>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904915" y="4898620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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04915" y="5093616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32313" y="5203202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32313" y="5337003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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04914" y="5337003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289420" y="5081499"/>
            <a:ext cx="4471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b="1" dirty="0">
                <a:latin typeface="Arial"/>
                <a:cs typeface="Arial"/>
              </a:rPr>
              <a:t>e</a:t>
            </a:r>
            <a:r>
              <a:rPr sz="1677" b="1" spc="-18" dirty="0">
                <a:latin typeface="Arial"/>
                <a:cs typeface="Arial"/>
              </a:rPr>
              <a:t> </a:t>
            </a:r>
            <a:r>
              <a:rPr sz="1677" dirty="0">
                <a:latin typeface="Symbol"/>
                <a:cs typeface="Symbol"/>
              </a:rPr>
              <a:t></a:t>
            </a:r>
            <a:r>
              <a:rPr sz="1677" spc="-40" dirty="0">
                <a:latin typeface="Times New Roman"/>
                <a:cs typeface="Times New Roman"/>
              </a:rPr>
              <a:t> </a:t>
            </a:r>
            <a:r>
              <a:rPr sz="2515" spc="-66" baseline="-2923" dirty="0">
                <a:latin typeface="Symbol"/>
                <a:cs typeface="Symbol"/>
              </a:rPr>
              <a:t></a:t>
            </a:r>
            <a:endParaRPr sz="2515" baseline="-2923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250206" y="4885845"/>
            <a:ext cx="12886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72119" y="5181681"/>
            <a:ext cx="258856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515" i="1" spc="53" baseline="-24853" dirty="0">
                <a:latin typeface="Arial"/>
                <a:cs typeface="Arial"/>
              </a:rPr>
              <a:t>x</a:t>
            </a:r>
            <a:r>
              <a:rPr sz="971" spc="35" dirty="0">
                <a:latin typeface="Arial"/>
                <a:cs typeface="Arial"/>
              </a:rPr>
              <a:t>2</a:t>
            </a:r>
            <a:endParaRPr sz="971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126942" y="5277155"/>
            <a:ext cx="90487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dirty="0">
                <a:latin typeface="Symbol"/>
                <a:cs typeface="Symbol"/>
              </a:rPr>
              <a:t></a:t>
            </a:r>
            <a:r>
              <a:rPr sz="1677" spc="-31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y</a:t>
            </a:r>
            <a:r>
              <a:rPr sz="1677" i="1" spc="-256" dirty="0">
                <a:latin typeface="Arial"/>
                <a:cs typeface="Arial"/>
              </a:rPr>
              <a:t> </a:t>
            </a:r>
            <a:r>
              <a:rPr sz="1456" baseline="42929" dirty="0">
                <a:latin typeface="Arial"/>
                <a:cs typeface="Arial"/>
              </a:rPr>
              <a:t>2</a:t>
            </a:r>
            <a:r>
              <a:rPr sz="1456" spc="522" baseline="42929" dirty="0">
                <a:latin typeface="Arial"/>
                <a:cs typeface="Arial"/>
              </a:rPr>
              <a:t> </a:t>
            </a:r>
            <a:r>
              <a:rPr sz="1677" dirty="0">
                <a:latin typeface="Symbol"/>
                <a:cs typeface="Symbol"/>
              </a:rPr>
              <a:t></a:t>
            </a:r>
            <a:r>
              <a:rPr sz="1677" spc="-31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-194" dirty="0">
                <a:latin typeface="Arial"/>
                <a:cs typeface="Arial"/>
              </a:rPr>
              <a:t> </a:t>
            </a:r>
            <a:r>
              <a:rPr sz="2515" spc="-66" baseline="19005" dirty="0">
                <a:latin typeface="Symbol"/>
                <a:cs typeface="Symbol"/>
              </a:rPr>
              <a:t></a:t>
            </a:r>
            <a:endParaRPr sz="2515" baseline="19005">
              <a:latin typeface="Symbol"/>
              <a:cs typeface="Symbo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37883" y="5587253"/>
            <a:ext cx="8068235" cy="867335"/>
            <a:chOff x="457200" y="6332220"/>
            <a:chExt cx="9144000" cy="982980"/>
          </a:xfrm>
        </p:grpSpPr>
        <p:sp>
          <p:nvSpPr>
            <p:cNvPr id="73" name="object 73"/>
            <p:cNvSpPr/>
            <p:nvPr/>
          </p:nvSpPr>
          <p:spPr>
            <a:xfrm>
              <a:off x="457200" y="6332220"/>
              <a:ext cx="9144000" cy="982980"/>
            </a:xfrm>
            <a:custGeom>
              <a:avLst/>
              <a:gdLst/>
              <a:ahLst/>
              <a:cxnLst/>
              <a:rect l="l" t="t" r="r" b="b"/>
              <a:pathLst>
                <a:path w="9144000" h="982979">
                  <a:moveTo>
                    <a:pt x="9144000" y="98298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9144000" y="982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64336" y="6332220"/>
              <a:ext cx="1991995" cy="332740"/>
            </a:xfrm>
            <a:custGeom>
              <a:avLst/>
              <a:gdLst/>
              <a:ahLst/>
              <a:cxnLst/>
              <a:rect l="l" t="t" r="r" b="b"/>
              <a:pathLst>
                <a:path w="1991995" h="332739">
                  <a:moveTo>
                    <a:pt x="1991868" y="332231"/>
                  </a:moveTo>
                  <a:lnTo>
                    <a:pt x="1991868" y="0"/>
                  </a:lnTo>
                  <a:lnTo>
                    <a:pt x="0" y="0"/>
                  </a:lnTo>
                  <a:lnTo>
                    <a:pt x="0" y="332231"/>
                  </a:lnTo>
                  <a:lnTo>
                    <a:pt x="1991868" y="332231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169447" y="5597249"/>
            <a:ext cx="623607" cy="28349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765" i="1" dirty="0">
                <a:latin typeface="Symbol"/>
                <a:cs typeface="Symbol"/>
              </a:rPr>
              <a:t></a:t>
            </a:r>
            <a:r>
              <a:rPr sz="1765" spc="216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Symbol"/>
                <a:cs typeface="Symbol"/>
              </a:rPr>
              <a:t></a:t>
            </a:r>
            <a:r>
              <a:rPr sz="1677" spc="9" dirty="0">
                <a:latin typeface="Times New Roman"/>
                <a:cs typeface="Times New Roman"/>
              </a:rPr>
              <a:t> </a:t>
            </a:r>
            <a:r>
              <a:rPr sz="1677" spc="-22" dirty="0">
                <a:latin typeface="Symbol"/>
                <a:cs typeface="Symbol"/>
              </a:rPr>
              <a:t></a:t>
            </a:r>
            <a:r>
              <a:rPr sz="1677" spc="-22" dirty="0">
                <a:latin typeface="Arial"/>
                <a:cs typeface="Arial"/>
              </a:rPr>
              <a:t>1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632722" y="5587253"/>
            <a:ext cx="1882588" cy="328332"/>
            <a:chOff x="3964685" y="6332220"/>
            <a:chExt cx="2133600" cy="372110"/>
          </a:xfrm>
        </p:grpSpPr>
        <p:sp>
          <p:nvSpPr>
            <p:cNvPr id="77" name="object 77"/>
            <p:cNvSpPr/>
            <p:nvPr/>
          </p:nvSpPr>
          <p:spPr>
            <a:xfrm>
              <a:off x="3964685" y="6332220"/>
              <a:ext cx="2133600" cy="372110"/>
            </a:xfrm>
            <a:custGeom>
              <a:avLst/>
              <a:gdLst/>
              <a:ahLst/>
              <a:cxnLst/>
              <a:rect l="l" t="t" r="r" b="b"/>
              <a:pathLst>
                <a:path w="2133600" h="372109">
                  <a:moveTo>
                    <a:pt x="2133600" y="371856"/>
                  </a:moveTo>
                  <a:lnTo>
                    <a:pt x="2133600" y="0"/>
                  </a:lnTo>
                  <a:lnTo>
                    <a:pt x="0" y="0"/>
                  </a:lnTo>
                  <a:lnTo>
                    <a:pt x="0" y="371856"/>
                  </a:lnTo>
                  <a:lnTo>
                    <a:pt x="2133600" y="37185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8" name="object 78"/>
            <p:cNvSpPr/>
            <p:nvPr/>
          </p:nvSpPr>
          <p:spPr>
            <a:xfrm>
              <a:off x="4476749" y="6422136"/>
              <a:ext cx="77470" cy="241300"/>
            </a:xfrm>
            <a:custGeom>
              <a:avLst/>
              <a:gdLst/>
              <a:ahLst/>
              <a:cxnLst/>
              <a:rect l="l" t="t" r="r" b="b"/>
              <a:pathLst>
                <a:path w="77470" h="241300">
                  <a:moveTo>
                    <a:pt x="76962" y="0"/>
                  </a:moveTo>
                  <a:lnTo>
                    <a:pt x="0" y="240791"/>
                  </a:lnTo>
                </a:path>
              </a:pathLst>
            </a:custGeom>
            <a:ln w="118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632722" y="5587253"/>
            <a:ext cx="1882588" cy="293112"/>
          </a:xfrm>
          <a:prstGeom prst="rect">
            <a:avLst/>
          </a:prstGeom>
        </p:spPr>
        <p:txBody>
          <a:bodyPr vert="horz" wrap="square" lIns="0" tIns="21291" rIns="0" bIns="0" rtlCol="0">
            <a:spAutoFit/>
          </a:bodyPr>
          <a:lstStyle/>
          <a:p>
            <a:pPr marL="18491">
              <a:spcBef>
                <a:spcPts val="168"/>
              </a:spcBef>
            </a:pPr>
            <a:r>
              <a:rPr sz="1765" i="1" dirty="0">
                <a:latin typeface="Symbol"/>
                <a:cs typeface="Symbol"/>
              </a:rPr>
              <a:t></a:t>
            </a:r>
            <a:r>
              <a:rPr sz="1765" spc="194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Symbol"/>
                <a:cs typeface="Symbol"/>
              </a:rPr>
              <a:t></a:t>
            </a:r>
            <a:r>
              <a:rPr sz="1677" spc="-132" dirty="0">
                <a:latin typeface="Times New Roman"/>
                <a:cs typeface="Times New Roman"/>
              </a:rPr>
              <a:t> </a:t>
            </a:r>
            <a:r>
              <a:rPr sz="1677" spc="150" dirty="0">
                <a:latin typeface="Arial"/>
                <a:cs typeface="Arial"/>
              </a:rPr>
              <a:t>13 </a:t>
            </a:r>
            <a:endParaRPr sz="1677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271707" y="5587253"/>
            <a:ext cx="1759324" cy="303679"/>
          </a:xfrm>
          <a:custGeom>
            <a:avLst/>
            <a:gdLst/>
            <a:ahLst/>
            <a:cxnLst/>
            <a:rect l="l" t="t" r="r" b="b"/>
            <a:pathLst>
              <a:path w="1993900" h="344170">
                <a:moveTo>
                  <a:pt x="1993392" y="343662"/>
                </a:moveTo>
                <a:lnTo>
                  <a:pt x="1993392" y="0"/>
                </a:lnTo>
                <a:lnTo>
                  <a:pt x="0" y="0"/>
                </a:lnTo>
                <a:lnTo>
                  <a:pt x="0" y="343662"/>
                </a:lnTo>
                <a:lnTo>
                  <a:pt x="1993392" y="343662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1" name="object 81"/>
          <p:cNvSpPr txBox="1"/>
          <p:nvPr/>
        </p:nvSpPr>
        <p:spPr>
          <a:xfrm>
            <a:off x="6279327" y="5614002"/>
            <a:ext cx="487456" cy="28349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765" i="1" dirty="0">
                <a:latin typeface="Symbol"/>
                <a:cs typeface="Symbol"/>
              </a:rPr>
              <a:t></a:t>
            </a:r>
            <a:r>
              <a:rPr sz="1765" spc="202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Symbol"/>
                <a:cs typeface="Symbol"/>
              </a:rPr>
              <a:t></a:t>
            </a:r>
            <a:r>
              <a:rPr sz="1677" spc="-132" dirty="0">
                <a:latin typeface="Times New Roman"/>
                <a:cs typeface="Times New Roman"/>
              </a:rPr>
              <a:t> </a:t>
            </a:r>
            <a:r>
              <a:rPr sz="1677" spc="-44" dirty="0">
                <a:latin typeface="Arial"/>
                <a:cs typeface="Arial"/>
              </a:rPr>
              <a:t>1</a:t>
            </a:r>
            <a:endParaRPr sz="1677">
              <a:latin typeface="Arial"/>
              <a:cs typeface="Arial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83" name="object 83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27</a:t>
            </a:fld>
            <a:endParaRPr spc="-22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2072F5A7-3BE2-4020-BE81-A86AFB976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Higher Order Tensors</a:t>
            </a:r>
          </a:p>
        </p:txBody>
      </p:sp>
      <p:sp>
        <p:nvSpPr>
          <p:cNvPr id="2" name="Місце для тексту 1">
            <a:extLst>
              <a:ext uri="{FF2B5EF4-FFF2-40B4-BE49-F238E27FC236}">
                <a16:creationId xmlns:a16="http://schemas.microsoft.com/office/drawing/2014/main" id="{4B130597-6F94-4D3B-A1EB-9029A470C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0" name="Номер слайда 4">
            <a:extLst>
              <a:ext uri="{FF2B5EF4-FFF2-40B4-BE49-F238E27FC236}">
                <a16:creationId xmlns:a16="http://schemas.microsoft.com/office/drawing/2014/main" id="{BC4800D3-BCF0-4ADE-955A-5B0A53D0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8C4F84-9270-4A90-B60C-70ECDF81E5B9}" type="slidenum">
              <a:rPr lang="en-US" altLang="ru-RU"/>
              <a:pPr/>
              <a:t>28</a:t>
            </a:fld>
            <a:endParaRPr lang="en-US" altLang="ru-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Номер слайда 4">
            <a:extLst>
              <a:ext uri="{FF2B5EF4-FFF2-40B4-BE49-F238E27FC236}">
                <a16:creationId xmlns:a16="http://schemas.microsoft.com/office/drawing/2014/main" id="{B38C9396-7377-458E-8994-18295A9B4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624FB2-4EAB-4DC6-A58D-AB8D99391827}" type="slidenum">
              <a:rPr lang="en-US" altLang="ru-RU"/>
              <a:pPr/>
              <a:t>29</a:t>
            </a:fld>
            <a:endParaRPr lang="en-US" altLang="ru-RU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62001C5-7E42-47C3-94EF-AF547F67C8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Driving Problem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8A562753-C2E9-4287-B26D-E3ED9AD72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2819400"/>
            <a:ext cx="8534400" cy="4114800"/>
          </a:xfrm>
        </p:spPr>
        <p:txBody>
          <a:bodyPr/>
          <a:lstStyle/>
          <a:p>
            <a:pPr marL="533400" indent="-533400">
              <a:spcBef>
                <a:spcPct val="50000"/>
              </a:spcBef>
              <a:buClrTx/>
              <a:buFontTx/>
              <a:buNone/>
            </a:pPr>
            <a:r>
              <a:rPr lang="en-US" altLang="ru-RU" sz="2800"/>
              <a:t>Two Stages:</a:t>
            </a:r>
          </a:p>
          <a:p>
            <a:pPr marL="533400" indent="-533400">
              <a:spcBef>
                <a:spcPct val="50000"/>
              </a:spcBef>
              <a:buClrTx/>
              <a:buFont typeface="Arial" panose="020B0604020202020204" pitchFamily="34" charset="0"/>
              <a:buAutoNum type="arabicPeriod"/>
            </a:pPr>
            <a:r>
              <a:rPr lang="en-US" altLang="ru-RU" sz="2800">
                <a:solidFill>
                  <a:schemeClr val="hlink"/>
                </a:solidFill>
              </a:rPr>
              <a:t>Meaningful decomposition</a:t>
            </a:r>
            <a:r>
              <a:rPr lang="en-US" altLang="ru-RU" sz="2800"/>
              <a:t> to reduce number of components per field location:</a:t>
            </a:r>
            <a:br>
              <a:rPr lang="en-US" altLang="ru-RU" sz="2800"/>
            </a:br>
            <a:br>
              <a:rPr lang="en-US" altLang="ru-RU" sz="2800"/>
            </a:br>
            <a:r>
              <a:rPr lang="en-US" altLang="ru-RU" sz="2800"/>
              <a:t>3x3x3x3        6x6         3x3        1</a:t>
            </a:r>
          </a:p>
          <a:p>
            <a:pPr marL="533400" indent="-533400">
              <a:spcBef>
                <a:spcPct val="50000"/>
              </a:spcBef>
              <a:buClrTx/>
              <a:buFont typeface="Arial" panose="020B0604020202020204" pitchFamily="34" charset="0"/>
              <a:buAutoNum type="arabicPeriod"/>
            </a:pPr>
            <a:r>
              <a:rPr lang="en-US" altLang="ru-RU" sz="2800">
                <a:solidFill>
                  <a:schemeClr val="hlink"/>
                </a:solidFill>
              </a:rPr>
              <a:t>Meaningful visualization</a:t>
            </a:r>
            <a:r>
              <a:rPr lang="en-US" altLang="ru-RU" sz="2800"/>
              <a:t> to find locations of softening and mode of stress to which the material is vulnerable.</a:t>
            </a:r>
            <a:endParaRPr lang="en-US" altLang="ru-RU"/>
          </a:p>
        </p:txBody>
      </p:sp>
      <p:sp>
        <p:nvSpPr>
          <p:cNvPr id="28677" name="AutoShape 4">
            <a:extLst>
              <a:ext uri="{FF2B5EF4-FFF2-40B4-BE49-F238E27FC236}">
                <a16:creationId xmlns:a16="http://schemas.microsoft.com/office/drawing/2014/main" id="{66AADD96-123C-4F8B-87B0-E0D2D195D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102" y="4876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28678" name="AutoShape 5">
            <a:extLst>
              <a:ext uri="{FF2B5EF4-FFF2-40B4-BE49-F238E27FC236}">
                <a16:creationId xmlns:a16="http://schemas.microsoft.com/office/drawing/2014/main" id="{791E9BCE-FF16-4F12-89AE-3B02EFCCB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1" y="4876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28679" name="AutoShape 6">
            <a:extLst>
              <a:ext uri="{FF2B5EF4-FFF2-40B4-BE49-F238E27FC236}">
                <a16:creationId xmlns:a16="http://schemas.microsoft.com/office/drawing/2014/main" id="{0B76EFD5-93B0-430B-8857-AB32EC96E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4876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6F8A800E-FEE4-4998-8F52-C5D8CF2E3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83058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SzPct val="70000"/>
            </a:pPr>
            <a:r>
              <a:rPr lang="en-US" altLang="ru-RU" sz="2800"/>
              <a:t>How to visualize fourth-order tensor fields representing a solid’s time-varying stiffness </a:t>
            </a:r>
            <a:br>
              <a:rPr lang="en-US" altLang="ru-RU" sz="2800"/>
            </a:br>
            <a:r>
              <a:rPr lang="en-US" altLang="ru-RU" sz="2800"/>
              <a:t>(such as soil during an earthquake). </a:t>
            </a:r>
          </a:p>
          <a:p>
            <a:pPr>
              <a:spcBef>
                <a:spcPct val="50000"/>
              </a:spcBef>
            </a:pPr>
            <a:endParaRPr lang="en-US" alt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A5CDE-F3F5-46EB-B9C4-DB63EC3C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Visualization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74DD82A-8ADA-4DBC-9659-185D30AA4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A1BFC-2E5D-4212-9959-3CFF5C08F3EA}"/>
              </a:ext>
            </a:extLst>
          </p:cNvPr>
          <p:cNvSpPr txBox="1"/>
          <p:nvPr/>
        </p:nvSpPr>
        <p:spPr>
          <a:xfrm>
            <a:off x="727394" y="5382167"/>
            <a:ext cx="453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Dr. </a:t>
            </a:r>
            <a:r>
              <a:rPr lang="en-US" dirty="0" err="1"/>
              <a:t>Jie</a:t>
            </a:r>
            <a:r>
              <a:rPr lang="en-US" dirty="0"/>
              <a:t> Zhang, Ronald </a:t>
            </a:r>
            <a:r>
              <a:rPr lang="en-US" dirty="0" err="1"/>
              <a:t>Peikert</a:t>
            </a:r>
            <a:r>
              <a:rPr lang="en-US" dirty="0"/>
              <a:t>  materials is used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Номер слайда 7">
            <a:extLst>
              <a:ext uri="{FF2B5EF4-FFF2-40B4-BE49-F238E27FC236}">
                <a16:creationId xmlns:a16="http://schemas.microsoft.com/office/drawing/2014/main" id="{508C91BF-F773-4AB9-833F-B3AAEF22A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DF4BD1-2B9E-4FC8-98AB-237C6E12AEE4}" type="slidenum">
              <a:rPr lang="en-US" altLang="ru-RU"/>
              <a:pPr/>
              <a:t>30</a:t>
            </a:fld>
            <a:endParaRPr lang="en-US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884A792-954E-4B25-9D27-70A212CCC8BC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Basic Constitutive Equation</a:t>
            </a:r>
          </a:p>
        </p:txBody>
      </p:sp>
      <p:pic>
        <p:nvPicPr>
          <p:cNvPr id="29700" name="Picture 8" descr="equation1">
            <a:extLst>
              <a:ext uri="{FF2B5EF4-FFF2-40B4-BE49-F238E27FC236}">
                <a16:creationId xmlns:a16="http://schemas.microsoft.com/office/drawing/2014/main" id="{BBAF420F-0E5F-45B1-8E71-2888B19A3A0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89163" y="2852738"/>
            <a:ext cx="3754437" cy="695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1" name="Picture 10" descr="sigma_ij copy">
            <a:extLst>
              <a:ext uri="{FF2B5EF4-FFF2-40B4-BE49-F238E27FC236}">
                <a16:creationId xmlns:a16="http://schemas.microsoft.com/office/drawing/2014/main" id="{FA89B073-301C-4FA0-8F11-9343FB556D62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867150"/>
            <a:ext cx="779463" cy="628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2" name="Picture 12" descr="EPSkl copy">
            <a:extLst>
              <a:ext uri="{FF2B5EF4-FFF2-40B4-BE49-F238E27FC236}">
                <a16:creationId xmlns:a16="http://schemas.microsoft.com/office/drawing/2014/main" id="{12DA6035-C677-46C3-B647-43CCA1A2A90F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400" y="5195888"/>
            <a:ext cx="711200" cy="67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3" name="Text Box 4">
            <a:extLst>
              <a:ext uri="{FF2B5EF4-FFF2-40B4-BE49-F238E27FC236}">
                <a16:creationId xmlns:a16="http://schemas.microsoft.com/office/drawing/2014/main" id="{FFB1520A-62CD-4CEE-9234-29B382E8E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76400"/>
            <a:ext cx="8458200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400"/>
              <a:t>Hooke’s Law generalized to 3D </a:t>
            </a:r>
            <a:br>
              <a:rPr lang="en-US" altLang="ru-RU" sz="2400"/>
            </a:br>
            <a:r>
              <a:rPr lang="en-US" altLang="ru-RU" sz="2400"/>
              <a:t>(what gets solved by the simulator)</a:t>
            </a:r>
          </a:p>
          <a:p>
            <a:pPr eaLnBrk="1" hangingPunct="1"/>
            <a:endParaRPr lang="en-US" altLang="ru-RU" sz="2400"/>
          </a:p>
          <a:p>
            <a:pPr eaLnBrk="1" hangingPunct="1"/>
            <a:endParaRPr lang="en-US" altLang="ru-RU" sz="2400"/>
          </a:p>
          <a:p>
            <a:pPr eaLnBrk="1" hangingPunct="1"/>
            <a:endParaRPr lang="en-US" altLang="ru-RU" sz="2400" b="1" baseline="-25000"/>
          </a:p>
          <a:p>
            <a:pPr eaLnBrk="1" hangingPunct="1"/>
            <a:endParaRPr lang="en-US" altLang="ru-RU" sz="2400" b="1" baseline="-25000"/>
          </a:p>
          <a:p>
            <a:pPr eaLnBrk="1" hangingPunct="1"/>
            <a:endParaRPr lang="en-US" altLang="ru-RU" sz="2400" b="1" baseline="-25000"/>
          </a:p>
          <a:p>
            <a:pPr eaLnBrk="1" hangingPunct="1"/>
            <a:r>
              <a:rPr lang="en-US" altLang="ru-RU" sz="2400" b="1" baseline="-25000"/>
              <a:t>          </a:t>
            </a:r>
            <a:r>
              <a:rPr lang="en-US" altLang="ru-RU" sz="2400" b="1"/>
              <a:t> </a:t>
            </a:r>
            <a:r>
              <a:rPr lang="en-US" altLang="ru-RU" sz="2400"/>
              <a:t>: stress increment</a:t>
            </a:r>
          </a:p>
          <a:p>
            <a:pPr eaLnBrk="1" hangingPunct="1"/>
            <a:endParaRPr lang="en-US" altLang="ru-RU" sz="2400" b="1"/>
          </a:p>
          <a:p>
            <a:pPr eaLnBrk="1" hangingPunct="1"/>
            <a:r>
              <a:rPr lang="en-US" altLang="ru-RU" sz="2400" b="1"/>
              <a:t>        </a:t>
            </a:r>
            <a:r>
              <a:rPr lang="en-US" altLang="ru-RU" sz="2400"/>
              <a:t>: 4th-order elastic-plastic tangent stiffness</a:t>
            </a:r>
            <a:br>
              <a:rPr lang="en-US" altLang="ru-RU" sz="2400" b="1"/>
            </a:br>
            <a:endParaRPr lang="en-US" altLang="ru-RU" sz="2400" b="1"/>
          </a:p>
          <a:p>
            <a:pPr eaLnBrk="1" hangingPunct="1"/>
            <a:r>
              <a:rPr lang="en-US" altLang="ru-RU" sz="2400"/>
              <a:t>        : strain increment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ru-RU" sz="2400" i="1">
                <a:latin typeface="Monotype Corsiva" panose="03010101010201010101" pitchFamily="66" charset="0"/>
              </a:rPr>
              <a:t>i, j, k, l</a:t>
            </a:r>
            <a:r>
              <a:rPr kumimoji="1" lang="en-US" altLang="ru-RU" sz="2400"/>
              <a:t>  range from 1 to 3,  and represent orthogonal spatial axes x, y, z  </a:t>
            </a:r>
          </a:p>
        </p:txBody>
      </p:sp>
      <p:pic>
        <p:nvPicPr>
          <p:cNvPr id="29704" name="Picture 14" descr="Eijkl">
            <a:extLst>
              <a:ext uri="{FF2B5EF4-FFF2-40B4-BE49-F238E27FC236}">
                <a16:creationId xmlns:a16="http://schemas.microsoft.com/office/drawing/2014/main" id="{3EA4FF46-A624-4964-A6DA-457D98CB0FBE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4495800"/>
            <a:ext cx="1122363" cy="700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Номер слайда 6">
            <a:extLst>
              <a:ext uri="{FF2B5EF4-FFF2-40B4-BE49-F238E27FC236}">
                <a16:creationId xmlns:a16="http://schemas.microsoft.com/office/drawing/2014/main" id="{8C4EEE8F-DF03-42C1-9AF0-68EF608FC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54716B-EA55-4B76-B910-99CD4889CB9C}" type="slidenum">
              <a:rPr lang="en-US" altLang="ru-RU"/>
              <a:pPr/>
              <a:t>31</a:t>
            </a:fld>
            <a:endParaRPr lang="en-US" altLang="ru-RU"/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B0039DAC-6E79-4DD2-A1F0-2A4402E43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z="3600"/>
              <a:t>Solid Mechanics Vocabulary </a:t>
            </a:r>
          </a:p>
        </p:txBody>
      </p:sp>
      <p:sp>
        <p:nvSpPr>
          <p:cNvPr id="30724" name="Rectangle 5">
            <a:extLst>
              <a:ext uri="{FF2B5EF4-FFF2-40B4-BE49-F238E27FC236}">
                <a16:creationId xmlns:a16="http://schemas.microsoft.com/office/drawing/2014/main" id="{160F65D3-4700-4940-9E81-17E3640407F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2362200"/>
            <a:ext cx="5334000" cy="4114800"/>
          </a:xfrm>
        </p:spPr>
        <p:txBody>
          <a:bodyPr/>
          <a:lstStyle/>
          <a:p>
            <a:pPr eaLnBrk="1" hangingPunct="1"/>
            <a:r>
              <a:rPr lang="en-US" altLang="ru-RU" sz="2800">
                <a:solidFill>
                  <a:schemeClr val="hlink"/>
                </a:solidFill>
              </a:rPr>
              <a:t>Elastic</a:t>
            </a:r>
            <a:r>
              <a:rPr lang="en-US" altLang="ru-RU" sz="2800"/>
              <a:t>: </a:t>
            </a:r>
            <a:br>
              <a:rPr lang="en-US" altLang="ru-RU" sz="2800"/>
            </a:br>
            <a:r>
              <a:rPr lang="en-US" altLang="ru-RU" sz="2800"/>
              <a:t>recoverable deformation</a:t>
            </a:r>
          </a:p>
          <a:p>
            <a:pPr eaLnBrk="1" hangingPunct="1"/>
            <a:r>
              <a:rPr lang="en-US" altLang="ru-RU" sz="2800">
                <a:solidFill>
                  <a:schemeClr val="hlink"/>
                </a:solidFill>
              </a:rPr>
              <a:t>Elastic-Plastic</a:t>
            </a:r>
            <a:r>
              <a:rPr lang="en-US" altLang="ru-RU" sz="2800"/>
              <a:t>:</a:t>
            </a:r>
            <a:br>
              <a:rPr lang="en-US" altLang="ru-RU" sz="2800"/>
            </a:br>
            <a:r>
              <a:rPr lang="en-US" altLang="ru-RU" sz="2800"/>
              <a:t>recoverable + permanent deformation</a:t>
            </a:r>
          </a:p>
          <a:p>
            <a:pPr eaLnBrk="1" hangingPunct="1"/>
            <a:r>
              <a:rPr lang="en-US" altLang="ru-RU" sz="2800">
                <a:solidFill>
                  <a:schemeClr val="hlink"/>
                </a:solidFill>
              </a:rPr>
              <a:t>Localized failure</a:t>
            </a:r>
          </a:p>
        </p:txBody>
      </p:sp>
      <p:pic>
        <p:nvPicPr>
          <p:cNvPr id="30725" name="Picture 8">
            <a:extLst>
              <a:ext uri="{FF2B5EF4-FFF2-40B4-BE49-F238E27FC236}">
                <a16:creationId xmlns:a16="http://schemas.microsoft.com/office/drawing/2014/main" id="{5F58871B-5E0F-4BEA-8DA9-CD0CF63F1AB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1663" y="3581400"/>
            <a:ext cx="1914525" cy="1000125"/>
          </a:xfrm>
          <a:noFill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26" name="Picture 11">
            <a:extLst>
              <a:ext uri="{FF2B5EF4-FFF2-40B4-BE49-F238E27FC236}">
                <a16:creationId xmlns:a16="http://schemas.microsoft.com/office/drawing/2014/main" id="{E90C1807-3342-4803-A3B8-3A83337D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572000"/>
            <a:ext cx="193357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7" name="Picture 13" descr="paperclip">
            <a:extLst>
              <a:ext uri="{FF2B5EF4-FFF2-40B4-BE49-F238E27FC236}">
                <a16:creationId xmlns:a16="http://schemas.microsoft.com/office/drawing/2014/main" id="{CAEC691B-3526-49EC-9989-D92FB8721DD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07088" y="2133600"/>
            <a:ext cx="917575" cy="1371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Номер слайда 4">
            <a:extLst>
              <a:ext uri="{FF2B5EF4-FFF2-40B4-BE49-F238E27FC236}">
                <a16:creationId xmlns:a16="http://schemas.microsoft.com/office/drawing/2014/main" id="{AB8E6B2C-CBCD-46A7-8143-C161B9480D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371D16-FCCF-41FF-9C33-3CC3D89F6E59}" type="slidenum">
              <a:rPr lang="en-US" altLang="ru-RU"/>
              <a:pPr/>
              <a:t>32</a:t>
            </a:fld>
            <a:endParaRPr lang="en-US" altLang="ru-RU"/>
          </a:p>
        </p:txBody>
      </p:sp>
      <p:sp>
        <p:nvSpPr>
          <p:cNvPr id="31747" name="Rectangle 22">
            <a:extLst>
              <a:ext uri="{FF2B5EF4-FFF2-40B4-BE49-F238E27FC236}">
                <a16:creationId xmlns:a16="http://schemas.microsoft.com/office/drawing/2014/main" id="{D4E52969-7DF1-473C-B3A3-590C4C852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z="3600"/>
              <a:t>Stiffness Changes With</a:t>
            </a:r>
            <a:br>
              <a:rPr lang="en-US" altLang="ru-RU" sz="3600"/>
            </a:br>
            <a:r>
              <a:rPr lang="en-US" altLang="ru-RU" sz="3600"/>
              <a:t>Increasing Stress</a:t>
            </a:r>
          </a:p>
        </p:txBody>
      </p:sp>
      <p:graphicFrame>
        <p:nvGraphicFramePr>
          <p:cNvPr id="43042" name="Group 34">
            <a:extLst>
              <a:ext uri="{FF2B5EF4-FFF2-40B4-BE49-F238E27FC236}">
                <a16:creationId xmlns:a16="http://schemas.microsoft.com/office/drawing/2014/main" id="{E48E6079-656F-4167-A2C5-BB54159573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9325" y="1981200"/>
          <a:ext cx="7432675" cy="3878436"/>
        </p:xfrm>
        <a:graphic>
          <a:graphicData uri="http://schemas.openxmlformats.org/drawingml/2006/table">
            <a:tbl>
              <a:tblPr/>
              <a:tblGrid>
                <a:gridCol w="308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3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Material Behavior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en-US" altLang="ru-RU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itchFamily="84" charset="0"/>
                        </a:rPr>
                        <a:t>ijkl</a:t>
                      </a: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Properties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Elastic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Positive-definite, </a:t>
                      </a:r>
                      <a:b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fully symmetric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Elastic-plastic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Eigenvalues get smaller, non-singular, may lose major symmetry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Failure, localized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Non-positive-definite, possibly singular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65" name="Text Box 29">
            <a:extLst>
              <a:ext uri="{FF2B5EF4-FFF2-40B4-BE49-F238E27FC236}">
                <a16:creationId xmlns:a16="http://schemas.microsoft.com/office/drawing/2014/main" id="{D0A24C10-0EB2-4424-9E58-73E1DE426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943600"/>
            <a:ext cx="6934200" cy="460375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400"/>
              <a:t>Non-trivial to decompose (or visualize!)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Номер слайда 4">
            <a:extLst>
              <a:ext uri="{FF2B5EF4-FFF2-40B4-BE49-F238E27FC236}">
                <a16:creationId xmlns:a16="http://schemas.microsoft.com/office/drawing/2014/main" id="{6D642CAB-118D-4D28-BFE6-9050F0076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F19B02-1C10-4BB0-815C-409B38FD49F1}" type="slidenum">
              <a:rPr lang="en-US" altLang="ru-RU"/>
              <a:pPr/>
              <a:t>33</a:t>
            </a:fld>
            <a:endParaRPr lang="en-US" altLang="ru-RU"/>
          </a:p>
        </p:txBody>
      </p:sp>
      <p:sp>
        <p:nvSpPr>
          <p:cNvPr id="32771" name="Rectangle 4">
            <a:extLst>
              <a:ext uri="{FF2B5EF4-FFF2-40B4-BE49-F238E27FC236}">
                <a16:creationId xmlns:a16="http://schemas.microsoft.com/office/drawing/2014/main" id="{3039DEA2-91DE-4E4C-B57B-3E705B9BE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Approach</a:t>
            </a:r>
          </a:p>
        </p:txBody>
      </p:sp>
      <p:sp>
        <p:nvSpPr>
          <p:cNvPr id="32772" name="Rectangle 5">
            <a:extLst>
              <a:ext uri="{FF2B5EF4-FFF2-40B4-BE49-F238E27FC236}">
                <a16:creationId xmlns:a16="http://schemas.microsoft.com/office/drawing/2014/main" id="{93C1A4E0-B4E1-4675-B6C0-DA2846584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1981200"/>
            <a:ext cx="7661275" cy="41148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Unroll </a:t>
            </a:r>
            <a:r>
              <a:rPr lang="en-US" altLang="ru-RU" sz="2400"/>
              <a:t>the 3x3x3x3 tensor into a 6x6 matrix.</a:t>
            </a:r>
          </a:p>
          <a:p>
            <a:pPr marL="838200" lvl="1" indent="-388938" eaLnBrk="1" hangingPunct="1">
              <a:lnSpc>
                <a:spcPct val="90000"/>
              </a:lnSpc>
              <a:buFontTx/>
              <a:buChar char="»"/>
            </a:pPr>
            <a:r>
              <a:rPr lang="en-US" altLang="ru-RU" sz="2000"/>
              <a:t>Numerical methods only exist for matrices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Polar decomposition</a:t>
            </a:r>
            <a:r>
              <a:rPr lang="en-US" altLang="ru-RU" sz="2400"/>
              <a:t> on the matrix produces </a:t>
            </a:r>
          </a:p>
          <a:p>
            <a:pPr marL="838200" lvl="1" indent="-388938" eaLnBrk="1" hangingPunct="1">
              <a:lnSpc>
                <a:spcPct val="90000"/>
              </a:lnSpc>
              <a:buFontTx/>
              <a:buChar char="»"/>
            </a:pPr>
            <a:r>
              <a:rPr lang="en-US" altLang="ru-RU" sz="2000" b="1"/>
              <a:t>two</a:t>
            </a:r>
            <a:r>
              <a:rPr lang="en-US" altLang="ru-RU" sz="2000"/>
              <a:t> 6 x 6 matrices; the </a:t>
            </a:r>
            <a:r>
              <a:rPr lang="en-US" altLang="ru-RU" sz="2000" i="1"/>
              <a:t>rotation part </a:t>
            </a:r>
            <a:r>
              <a:rPr lang="en-US" altLang="ru-RU" sz="2000"/>
              <a:t>and the</a:t>
            </a:r>
            <a:br>
              <a:rPr lang="en-US" altLang="ru-RU" sz="2000"/>
            </a:br>
            <a:r>
              <a:rPr lang="en-US" altLang="ru-RU" sz="2000"/>
              <a:t>symmetric </a:t>
            </a:r>
            <a:r>
              <a:rPr lang="en-US" altLang="ru-RU" sz="2000" i="1"/>
              <a:t>stretch part.</a:t>
            </a:r>
            <a:endParaRPr lang="en-US" altLang="ru-RU" sz="2000"/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Eigen-decomposition</a:t>
            </a:r>
            <a:r>
              <a:rPr lang="en-US" altLang="ru-RU" sz="2400"/>
              <a:t> on the stretch yielding </a:t>
            </a:r>
          </a:p>
          <a:p>
            <a:pPr marL="838200" lvl="1" indent="-388938" eaLnBrk="1" hangingPunct="1">
              <a:lnSpc>
                <a:spcPct val="90000"/>
              </a:lnSpc>
              <a:buFontTx/>
              <a:buChar char="»"/>
            </a:pPr>
            <a:r>
              <a:rPr lang="en-US" altLang="ru-RU" sz="2000"/>
              <a:t>6 (6-element) eigenvectors and 6 </a:t>
            </a:r>
            <a:r>
              <a:rPr lang="en-US" altLang="ru-RU" sz="2000" b="1"/>
              <a:t>real</a:t>
            </a:r>
            <a:r>
              <a:rPr lang="en-US" altLang="ru-RU" sz="2000"/>
              <a:t> eigenvalues.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Select</a:t>
            </a:r>
            <a:r>
              <a:rPr lang="en-US" altLang="ru-RU" sz="2400"/>
              <a:t> a single eigenvector and compose it into a symmetric 3 x 3 tensor.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Visualize the second-order eigentensor</a:t>
            </a:r>
            <a:r>
              <a:rPr lang="en-US" altLang="ru-RU" sz="2400"/>
              <a:t> with a glyph that shows its structure and also reflects its eigenvalue.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Номер слайда 4">
            <a:extLst>
              <a:ext uri="{FF2B5EF4-FFF2-40B4-BE49-F238E27FC236}">
                <a16:creationId xmlns:a16="http://schemas.microsoft.com/office/drawing/2014/main" id="{8B20717C-0D24-413F-A48E-692C8E435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B6ECEC-1A83-4EA4-813D-45F7C86BB474}" type="slidenum">
              <a:rPr lang="en-US" altLang="ru-RU"/>
              <a:pPr/>
              <a:t>34</a:t>
            </a:fld>
            <a:endParaRPr lang="en-US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B8C3CFD-036A-4834-9263-8AA821F27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Application Constraints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BAB0F019-C599-413D-AD72-BA014DEA7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62050" y="2079625"/>
            <a:ext cx="7235825" cy="39481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/>
              <a:t>Small Deformation Theory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Small displacement gradients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Stiffness cast with respect to reference configuration; changes associated with rigid material rotation eliminated from consideration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Second-order tensors must be symmetric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Constrains fourth-order tensors to exhibit </a:t>
            </a:r>
            <a:r>
              <a:rPr lang="en-US" altLang="ru-RU" sz="2400" b="1" i="1">
                <a:solidFill>
                  <a:schemeClr val="accent1"/>
                </a:solidFill>
              </a:rPr>
              <a:t>minor</a:t>
            </a:r>
            <a:r>
              <a:rPr lang="en-US" altLang="ru-RU" sz="2400">
                <a:solidFill>
                  <a:schemeClr val="accent1"/>
                </a:solidFill>
              </a:rPr>
              <a:t> </a:t>
            </a:r>
            <a:r>
              <a:rPr lang="en-US" altLang="ru-RU" sz="2400" b="1" i="1">
                <a:solidFill>
                  <a:schemeClr val="accent1"/>
                </a:solidFill>
              </a:rPr>
              <a:t>symmetry</a:t>
            </a:r>
            <a:r>
              <a:rPr lang="en-US" altLang="ru-RU" sz="2400"/>
              <a:t>, i.e. E</a:t>
            </a:r>
            <a:r>
              <a:rPr lang="en-US" altLang="ru-RU" sz="2400" baseline="-25000">
                <a:latin typeface="Monotype Corsiva" panose="03010101010201010101" pitchFamily="66" charset="0"/>
              </a:rPr>
              <a:t>ijkl</a:t>
            </a:r>
            <a:r>
              <a:rPr lang="en-US" altLang="ru-RU" sz="2400" baseline="-25000"/>
              <a:t> </a:t>
            </a:r>
            <a:r>
              <a:rPr lang="en-US" altLang="ru-RU" sz="2400"/>
              <a:t>= E</a:t>
            </a:r>
            <a:r>
              <a:rPr lang="en-US" altLang="ru-RU" sz="2400" baseline="-25000">
                <a:latin typeface="Monotype Corsiva" panose="03010101010201010101" pitchFamily="66" charset="0"/>
              </a:rPr>
              <a:t>jikl</a:t>
            </a:r>
            <a:r>
              <a:rPr lang="en-US" altLang="ru-RU" sz="2400" baseline="-25000"/>
              <a:t> </a:t>
            </a:r>
            <a:r>
              <a:rPr lang="en-US" altLang="ru-RU" sz="2400"/>
              <a:t>= E</a:t>
            </a:r>
            <a:r>
              <a:rPr lang="en-US" altLang="ru-RU" sz="2400" baseline="-25000">
                <a:latin typeface="Monotype Corsiva" panose="03010101010201010101" pitchFamily="66" charset="0"/>
              </a:rPr>
              <a:t>jilk</a:t>
            </a:r>
            <a:r>
              <a:rPr lang="en-US" altLang="ru-RU" sz="2400" baseline="-25000"/>
              <a:t> </a:t>
            </a:r>
            <a:r>
              <a:rPr lang="en-US" altLang="ru-RU" sz="2400"/>
              <a:t>= E</a:t>
            </a:r>
            <a:r>
              <a:rPr lang="en-US" altLang="ru-RU" sz="2400" baseline="-25000">
                <a:latin typeface="Monotype Corsiva" panose="03010101010201010101" pitchFamily="66" charset="0"/>
              </a:rPr>
              <a:t>ijlk</a:t>
            </a:r>
            <a:endParaRPr lang="en-US" altLang="ru-RU" sz="2400">
              <a:latin typeface="Monotype Corsiva" panose="03010101010201010101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Natural materials exhibit minor symmetry</a:t>
            </a:r>
          </a:p>
        </p:txBody>
      </p:sp>
      <p:sp>
        <p:nvSpPr>
          <p:cNvPr id="33797" name="AutoShape 4">
            <a:extLst>
              <a:ext uri="{FF2B5EF4-FFF2-40B4-BE49-F238E27FC236}">
                <a16:creationId xmlns:a16="http://schemas.microsoft.com/office/drawing/2014/main" id="{B852BCA7-FB5C-4CEF-ADC3-349FC4BCFCA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4300" y="3086100"/>
            <a:ext cx="1219200" cy="1143000"/>
          </a:xfrm>
          <a:prstGeom prst="curvedDownArrow">
            <a:avLst>
              <a:gd name="adj1" fmla="val 21333"/>
              <a:gd name="adj2" fmla="val 42667"/>
              <a:gd name="adj3" fmla="val 3333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CA6C0B1B-C7D5-4D61-9CF1-C8E92BB11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971800"/>
            <a:ext cx="762000" cy="1219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5373A361-9639-4912-9491-C37247D941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" y="3048000"/>
            <a:ext cx="838200" cy="1143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Номер слайда 4">
            <a:extLst>
              <a:ext uri="{FF2B5EF4-FFF2-40B4-BE49-F238E27FC236}">
                <a16:creationId xmlns:a16="http://schemas.microsoft.com/office/drawing/2014/main" id="{8F3A7AE0-7780-4509-880B-94AF319D6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2C597F-1292-4C3D-AF5C-8DAF5FCF9F59}" type="slidenum">
              <a:rPr lang="en-US" altLang="ru-RU"/>
              <a:pPr/>
              <a:t>35</a:t>
            </a:fld>
            <a:endParaRPr lang="en-US" altLang="ru-RU"/>
          </a:p>
        </p:txBody>
      </p:sp>
      <p:pic>
        <p:nvPicPr>
          <p:cNvPr id="34819" name="Picture 12" descr="polar">
            <a:extLst>
              <a:ext uri="{FF2B5EF4-FFF2-40B4-BE49-F238E27FC236}">
                <a16:creationId xmlns:a16="http://schemas.microsoft.com/office/drawing/2014/main" id="{74781CC0-0284-410E-A527-EB2D2E614C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2971800"/>
            <a:ext cx="5029200" cy="388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0" name="Rectangle 10">
            <a:extLst>
              <a:ext uri="{FF2B5EF4-FFF2-40B4-BE49-F238E27FC236}">
                <a16:creationId xmlns:a16="http://schemas.microsoft.com/office/drawing/2014/main" id="{BB070BF1-08D3-468D-A99A-8BA7C6E0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87500"/>
            <a:ext cx="88392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400"/>
              <a:t>Uniquely separates a matrix into two components:</a:t>
            </a:r>
            <a:br>
              <a:rPr lang="en-US" altLang="ru-RU" sz="2400"/>
            </a:br>
            <a:endParaRPr lang="en-US" altLang="ru-RU" sz="2400"/>
          </a:p>
          <a:p>
            <a:pPr eaLnBrk="1" hangingPunct="1"/>
            <a:r>
              <a:rPr lang="en-US" altLang="ru-RU" sz="2400"/>
              <a:t>where </a:t>
            </a:r>
            <a:r>
              <a:rPr lang="en-US" altLang="ru-RU" sz="2400" b="1"/>
              <a:t>Q</a:t>
            </a:r>
            <a:r>
              <a:rPr lang="en-US" altLang="ru-RU" sz="2400"/>
              <a:t> is a pure rotation matrix (orthonormal, positive determinant) and </a:t>
            </a:r>
            <a:r>
              <a:rPr lang="en-US" altLang="ru-RU" sz="2400" b="1"/>
              <a:t>S</a:t>
            </a:r>
            <a:r>
              <a:rPr lang="en-US" altLang="ru-RU" sz="2400"/>
              <a:t> is a stretch (symmetric, </a:t>
            </a:r>
            <a:br>
              <a:rPr lang="en-US" altLang="ru-RU" sz="2400"/>
            </a:br>
            <a:r>
              <a:rPr lang="en-US" altLang="ru-RU" sz="2400"/>
              <a:t>positive-semi-definite). </a:t>
            </a:r>
          </a:p>
        </p:txBody>
      </p:sp>
      <p:sp>
        <p:nvSpPr>
          <p:cNvPr id="34821" name="Rectangle 15">
            <a:extLst>
              <a:ext uri="{FF2B5EF4-FFF2-40B4-BE49-F238E27FC236}">
                <a16:creationId xmlns:a16="http://schemas.microsoft.com/office/drawing/2014/main" id="{E392D8C2-64B1-479E-BE46-90CB4F5DF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pPr eaLnBrk="1" hangingPunct="1"/>
            <a:r>
              <a:rPr lang="en-US" altLang="ru-RU"/>
              <a:t>Polar Decomposition</a:t>
            </a:r>
          </a:p>
        </p:txBody>
      </p:sp>
      <p:sp>
        <p:nvSpPr>
          <p:cNvPr id="34822" name="Text Box 16">
            <a:extLst>
              <a:ext uri="{FF2B5EF4-FFF2-40B4-BE49-F238E27FC236}">
                <a16:creationId xmlns:a16="http://schemas.microsoft.com/office/drawing/2014/main" id="{F476A10A-F748-4F50-AE35-9E064EE43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997075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ru-RU" sz="2400" b="1">
                <a:latin typeface="Century Gothic" panose="020B0502020202020204" pitchFamily="34" charset="0"/>
              </a:rPr>
              <a:t>E = QS</a:t>
            </a:r>
            <a:endParaRPr lang="en-US" altLang="ru-RU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Номер слайда 4">
            <a:extLst>
              <a:ext uri="{FF2B5EF4-FFF2-40B4-BE49-F238E27FC236}">
                <a16:creationId xmlns:a16="http://schemas.microsoft.com/office/drawing/2014/main" id="{62E5F8D1-A54E-40CD-AD57-2AC801DC5F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34C47D-4352-44FB-BFDC-BC586760DBDB}" type="slidenum">
              <a:rPr lang="en-US" altLang="ru-RU"/>
              <a:pPr/>
              <a:t>36</a:t>
            </a:fld>
            <a:endParaRPr lang="en-US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316A83A-CC10-4EA3-842D-912D8EE685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6337" cy="1412875"/>
          </a:xfrm>
        </p:spPr>
        <p:txBody>
          <a:bodyPr/>
          <a:lstStyle/>
          <a:p>
            <a:pPr eaLnBrk="1" hangingPunct="1"/>
            <a:r>
              <a:rPr lang="en-US" altLang="ru-RU" sz="3600"/>
              <a:t>Polar Stretch and </a:t>
            </a:r>
            <a:br>
              <a:rPr lang="en-US" altLang="ru-RU" sz="3600"/>
            </a:br>
            <a:r>
              <a:rPr lang="en-US" altLang="ru-RU" sz="3600"/>
              <a:t>Mode of Vulnerability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0F03FB2F-05B0-45B5-BEE8-691EEA65C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Eigen-decomposition applied to  stretch </a:t>
            </a:r>
            <a:r>
              <a:rPr lang="en-US" altLang="ru-RU" b="1"/>
              <a:t>S</a:t>
            </a:r>
            <a:r>
              <a:rPr lang="en-US" altLang="ru-RU"/>
              <a:t> yields 6 second-order eigentensors and eigenvalues. </a:t>
            </a:r>
          </a:p>
          <a:p>
            <a:pPr eaLnBrk="1" hangingPunct="1"/>
            <a:r>
              <a:rPr lang="en-US" altLang="ru-RU"/>
              <a:t>A reduced eigenvalue means the solid is </a:t>
            </a:r>
            <a:r>
              <a:rPr lang="en-US" altLang="ru-RU" b="1" i="1">
                <a:solidFill>
                  <a:schemeClr val="accent1"/>
                </a:solidFill>
              </a:rPr>
              <a:t>less stiff*</a:t>
            </a:r>
            <a:r>
              <a:rPr lang="en-US" altLang="ru-RU"/>
              <a:t> and the associated eigentensor is the mode of stress for which the solid has the </a:t>
            </a:r>
            <a:r>
              <a:rPr lang="en-US" altLang="ru-RU" b="1" i="1">
                <a:solidFill>
                  <a:schemeClr val="accent1"/>
                </a:solidFill>
              </a:rPr>
              <a:t>most reduction in stiffness</a:t>
            </a:r>
            <a:r>
              <a:rPr lang="en-US" altLang="ru-RU"/>
              <a:t>. </a:t>
            </a:r>
          </a:p>
        </p:txBody>
      </p:sp>
      <p:sp>
        <p:nvSpPr>
          <p:cNvPr id="35845" name="Text Box 4">
            <a:extLst>
              <a:ext uri="{FF2B5EF4-FFF2-40B4-BE49-F238E27FC236}">
                <a16:creationId xmlns:a16="http://schemas.microsoft.com/office/drawing/2014/main" id="{69E5948B-DE4A-47F3-9A75-CE3742D08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248400"/>
            <a:ext cx="7620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solidFill>
                  <a:schemeClr val="accent1"/>
                </a:solidFill>
              </a:rPr>
              <a:t>* </a:t>
            </a:r>
            <a:r>
              <a:rPr lang="en-US" altLang="ru-RU"/>
              <a:t>terminology may vary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Номер слайда 5">
            <a:extLst>
              <a:ext uri="{FF2B5EF4-FFF2-40B4-BE49-F238E27FC236}">
                <a16:creationId xmlns:a16="http://schemas.microsoft.com/office/drawing/2014/main" id="{3640AFB6-1AFC-4AF3-865F-C4286EC2D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8C8CDD-1D12-470E-9FC4-7B9263CF8BB7}" type="slidenum">
              <a:rPr lang="en-US" altLang="ru-RU"/>
              <a:pPr/>
              <a:t>37</a:t>
            </a:fld>
            <a:endParaRPr lang="en-US" altLang="ru-RU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A0AC330C-3CB8-4352-BB20-3E1134327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Eigentensor Glyphs</a:t>
            </a:r>
          </a:p>
        </p:txBody>
      </p:sp>
      <p:pic>
        <p:nvPicPr>
          <p:cNvPr id="36868" name="Picture 5" descr="sigmaN">
            <a:extLst>
              <a:ext uri="{FF2B5EF4-FFF2-40B4-BE49-F238E27FC236}">
                <a16:creationId xmlns:a16="http://schemas.microsoft.com/office/drawing/2014/main" id="{078BDFFC-8A81-45B6-A777-DE69BA870E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3810000"/>
            <a:ext cx="3360738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69" name="Text Box 8">
            <a:extLst>
              <a:ext uri="{FF2B5EF4-FFF2-40B4-BE49-F238E27FC236}">
                <a16:creationId xmlns:a16="http://schemas.microsoft.com/office/drawing/2014/main" id="{D592BE81-A233-4FA1-8448-F9271D160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905000"/>
            <a:ext cx="6934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 sz="2800"/>
              <a:t>Eigentensor glyphs drawn by stretching a unit sphere according to the formula</a:t>
            </a:r>
          </a:p>
        </p:txBody>
      </p:sp>
      <p:sp>
        <p:nvSpPr>
          <p:cNvPr id="36870" name="Text Box 10">
            <a:extLst>
              <a:ext uri="{FF2B5EF4-FFF2-40B4-BE49-F238E27FC236}">
                <a16:creationId xmlns:a16="http://schemas.microsoft.com/office/drawing/2014/main" id="{FF3621A0-859C-464D-BB29-2FB85547A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572000"/>
            <a:ext cx="5410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 sz="2800"/>
              <a:t>where n is a unit length direction vector from the center of the sphere to a point on the surface</a:t>
            </a:r>
          </a:p>
        </p:txBody>
      </p:sp>
      <p:sp>
        <p:nvSpPr>
          <p:cNvPr id="36871" name="Oval 12">
            <a:extLst>
              <a:ext uri="{FF2B5EF4-FFF2-40B4-BE49-F238E27FC236}">
                <a16:creationId xmlns:a16="http://schemas.microsoft.com/office/drawing/2014/main" id="{A4B43FBD-6C84-4A1D-9BF8-E14966DE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124200"/>
            <a:ext cx="1371600" cy="1447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36872" name="Line 13">
            <a:extLst>
              <a:ext uri="{FF2B5EF4-FFF2-40B4-BE49-F238E27FC236}">
                <a16:creationId xmlns:a16="http://schemas.microsoft.com/office/drawing/2014/main" id="{C7D94B8A-3409-4E24-B153-D5BAB8623A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3429000"/>
            <a:ext cx="533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3" name="Text Box 14">
            <a:extLst>
              <a:ext uri="{FF2B5EF4-FFF2-40B4-BE49-F238E27FC236}">
                <a16:creationId xmlns:a16="http://schemas.microsoft.com/office/drawing/2014/main" id="{1C0CA517-A965-488A-ACF0-E49675E9C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352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latin typeface="Monotype Corsiva" panose="03010101010201010101" pitchFamily="66" charset="0"/>
              </a:rPr>
              <a:t>n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Номер слайда 4">
            <a:extLst>
              <a:ext uri="{FF2B5EF4-FFF2-40B4-BE49-F238E27FC236}">
                <a16:creationId xmlns:a16="http://schemas.microsoft.com/office/drawing/2014/main" id="{650B4BE1-CE44-495B-AC82-CF3A1FD5B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6A7B62-2323-4A9E-89B6-41A8E309642A}" type="slidenum">
              <a:rPr lang="en-US" altLang="ru-RU"/>
              <a:pPr/>
              <a:t>38</a:t>
            </a:fld>
            <a:endParaRPr lang="en-US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9ACAA7F-6C2D-4B7A-AA4C-72D947C59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Glyphs and Finite Elements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9D5D821B-E471-478B-93DC-7E748E527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49530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800"/>
              <a:t>As the solid deforms, stress changes induced at Gauss integration points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800"/>
              <a:t>Irregular layout on </a:t>
            </a:r>
            <a:br>
              <a:rPr lang="en-US" altLang="ru-RU" sz="2800"/>
            </a:br>
            <a:r>
              <a:rPr lang="en-US" altLang="ru-RU" sz="2800"/>
              <a:t>X, Y, and Z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800"/>
              <a:t>1-2 orders of magnitude difference in element sizes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800"/>
              <a:t>Glyph </a:t>
            </a:r>
            <a:r>
              <a:rPr lang="en-US" altLang="ru-RU" sz="2800">
                <a:solidFill>
                  <a:schemeClr val="accent1"/>
                </a:solidFill>
              </a:rPr>
              <a:t>scale factor</a:t>
            </a:r>
            <a:r>
              <a:rPr lang="en-US" altLang="ru-RU" sz="2800"/>
              <a:t>:  distance between Gauss points in single element</a:t>
            </a:r>
          </a:p>
        </p:txBody>
      </p:sp>
      <p:sp>
        <p:nvSpPr>
          <p:cNvPr id="37893" name="Text Box 4">
            <a:extLst>
              <a:ext uri="{FF2B5EF4-FFF2-40B4-BE49-F238E27FC236}">
                <a16:creationId xmlns:a16="http://schemas.microsoft.com/office/drawing/2014/main" id="{8D53448C-5B8E-425E-9D26-9AB4F7D05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654675"/>
            <a:ext cx="3048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ru-RU" sz="2400">
                <a:ea typeface="ＭＳ Ｐゴシック" panose="020B0600070205080204" pitchFamily="34" charset="-128"/>
              </a:rPr>
              <a:t>Finite Element </a:t>
            </a:r>
            <a:br>
              <a:rPr lang="en-US" altLang="ru-RU" sz="2400">
                <a:ea typeface="ＭＳ Ｐゴシック" panose="020B0600070205080204" pitchFamily="34" charset="-128"/>
              </a:rPr>
            </a:br>
            <a:r>
              <a:rPr lang="en-US" altLang="ru-RU" sz="2400">
                <a:ea typeface="ＭＳ Ｐゴシック" panose="020B0600070205080204" pitchFamily="34" charset="-128"/>
              </a:rPr>
              <a:t>(8 node brick) </a:t>
            </a:r>
          </a:p>
        </p:txBody>
      </p:sp>
      <p:sp>
        <p:nvSpPr>
          <p:cNvPr id="37894" name="Text Box 5">
            <a:extLst>
              <a:ext uri="{FF2B5EF4-FFF2-40B4-BE49-F238E27FC236}">
                <a16:creationId xmlns:a16="http://schemas.microsoft.com/office/drawing/2014/main" id="{6D1BB1D9-EE49-4946-AA6C-63FAC8602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9208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 sz="2400">
                <a:ea typeface="ＭＳ Ｐゴシック" panose="020B0600070205080204" pitchFamily="34" charset="-128"/>
              </a:rPr>
              <a:t>node</a:t>
            </a:r>
          </a:p>
        </p:txBody>
      </p:sp>
      <p:sp>
        <p:nvSpPr>
          <p:cNvPr id="37895" name="Text Box 6">
            <a:extLst>
              <a:ext uri="{FF2B5EF4-FFF2-40B4-BE49-F238E27FC236}">
                <a16:creationId xmlns:a16="http://schemas.microsoft.com/office/drawing/2014/main" id="{63C20061-AC10-4C0A-925F-91C14F957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936750"/>
            <a:ext cx="1447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ru-RU" sz="2400">
                <a:ea typeface="ＭＳ Ｐゴシック" panose="020B0600070205080204" pitchFamily="34" charset="-128"/>
              </a:rPr>
              <a:t>Gauss point</a:t>
            </a:r>
          </a:p>
        </p:txBody>
      </p:sp>
      <p:pic>
        <p:nvPicPr>
          <p:cNvPr id="37896" name="Picture 7" descr="element">
            <a:extLst>
              <a:ext uri="{FF2B5EF4-FFF2-40B4-BE49-F238E27FC236}">
                <a16:creationId xmlns:a16="http://schemas.microsoft.com/office/drawing/2014/main" id="{9B3E26FA-2E91-4494-A1C0-4253C0AF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757488"/>
            <a:ext cx="3429000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Line 8">
            <a:extLst>
              <a:ext uri="{FF2B5EF4-FFF2-40B4-BE49-F238E27FC236}">
                <a16:creationId xmlns:a16="http://schemas.microsoft.com/office/drawing/2014/main" id="{8885F7B1-ABB8-4D6E-87E3-7D9D029F53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2682875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Line 9">
            <a:extLst>
              <a:ext uri="{FF2B5EF4-FFF2-40B4-BE49-F238E27FC236}">
                <a16:creationId xmlns:a16="http://schemas.microsoft.com/office/drawing/2014/main" id="{BF3C99D8-500E-4CBA-9167-953796088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301875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10">
            <a:extLst>
              <a:ext uri="{FF2B5EF4-FFF2-40B4-BE49-F238E27FC236}">
                <a16:creationId xmlns:a16="http://schemas.microsoft.com/office/drawing/2014/main" id="{9E66CCB0-C512-4312-85A1-E162F0E60F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2759075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11">
            <a:extLst>
              <a:ext uri="{FF2B5EF4-FFF2-40B4-BE49-F238E27FC236}">
                <a16:creationId xmlns:a16="http://schemas.microsoft.com/office/drawing/2014/main" id="{08A057B2-56E7-4C16-B487-5241EF3B0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06387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12">
            <a:extLst>
              <a:ext uri="{FF2B5EF4-FFF2-40B4-BE49-F238E27FC236}">
                <a16:creationId xmlns:a16="http://schemas.microsoft.com/office/drawing/2014/main" id="{779622AE-CAD6-453E-9B53-BA383B764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0638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Text Box 13">
            <a:extLst>
              <a:ext uri="{FF2B5EF4-FFF2-40B4-BE49-F238E27FC236}">
                <a16:creationId xmlns:a16="http://schemas.microsoft.com/office/drawing/2014/main" id="{14FDF13A-1867-4196-AF88-BCB8945B0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7590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ea typeface="ＭＳ Ｐゴシック" panose="020B0600070205080204" pitchFamily="34" charset="-128"/>
              </a:rPr>
              <a:t>x</a:t>
            </a:r>
          </a:p>
        </p:txBody>
      </p:sp>
      <p:sp>
        <p:nvSpPr>
          <p:cNvPr id="37903" name="Text Box 14">
            <a:extLst>
              <a:ext uri="{FF2B5EF4-FFF2-40B4-BE49-F238E27FC236}">
                <a16:creationId xmlns:a16="http://schemas.microsoft.com/office/drawing/2014/main" id="{4710EF51-CDDC-47D2-A95C-F8ED8C951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1400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ea typeface="ＭＳ Ｐゴシック" panose="020B0600070205080204" pitchFamily="34" charset="-128"/>
              </a:rPr>
              <a:t>z</a:t>
            </a:r>
          </a:p>
        </p:txBody>
      </p:sp>
      <p:sp>
        <p:nvSpPr>
          <p:cNvPr id="37904" name="Text Box 15">
            <a:extLst>
              <a:ext uri="{FF2B5EF4-FFF2-40B4-BE49-F238E27FC236}">
                <a16:creationId xmlns:a16="http://schemas.microsoft.com/office/drawing/2014/main" id="{6B0B8BF3-FD02-4B47-A40B-5C3EC0576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6066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ea typeface="ＭＳ Ｐゴシック" panose="020B0600070205080204" pitchFamily="34" charset="-128"/>
              </a:rPr>
              <a:t>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Номер слайда 4">
            <a:extLst>
              <a:ext uri="{FF2B5EF4-FFF2-40B4-BE49-F238E27FC236}">
                <a16:creationId xmlns:a16="http://schemas.microsoft.com/office/drawing/2014/main" id="{1ABCC2D6-FDF0-414C-8767-C8E4D4D69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822E38-DF3C-42D4-939F-2F3BFB219BAC}" type="slidenum">
              <a:rPr lang="en-US" altLang="ru-RU"/>
              <a:pPr/>
              <a:t>39</a:t>
            </a:fld>
            <a:endParaRPr lang="en-US" altLang="ru-RU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A10ADDA9-C504-4EBE-B6AF-EF5E1BF50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Physical Meaning</a:t>
            </a:r>
          </a:p>
        </p:txBody>
      </p:sp>
      <p:pic>
        <p:nvPicPr>
          <p:cNvPr id="38916" name="Picture 4" descr="stressModes">
            <a:extLst>
              <a:ext uri="{FF2B5EF4-FFF2-40B4-BE49-F238E27FC236}">
                <a16:creationId xmlns:a16="http://schemas.microsoft.com/office/drawing/2014/main" id="{5D3C2A41-4CB4-4C66-B5AF-EC53FC273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7086600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>
            <a:extLst>
              <a:ext uri="{FF2B5EF4-FFF2-40B4-BE49-F238E27FC236}">
                <a16:creationId xmlns:a16="http://schemas.microsoft.com/office/drawing/2014/main" id="{4BC4F1D3-395F-498D-8F1B-B4D15D600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10200"/>
            <a:ext cx="342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000"/>
              <a:t>Isotropic, 3 equal eigenvalues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7F0EF244-51F0-4720-8184-691DA5856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241925"/>
            <a:ext cx="2819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000"/>
              <a:t>Two equal eigenvalues + distinct eigenvalue more compressive than the others</a:t>
            </a:r>
          </a:p>
        </p:txBody>
      </p:sp>
      <p:sp>
        <p:nvSpPr>
          <p:cNvPr id="38919" name="Rectangle 8">
            <a:extLst>
              <a:ext uri="{FF2B5EF4-FFF2-40B4-BE49-F238E27FC236}">
                <a16:creationId xmlns:a16="http://schemas.microsoft.com/office/drawing/2014/main" id="{DD23AAAB-7A86-4865-A003-9E5AB9F4C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89000" indent="-439738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93813" indent="-403225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1163" indent="-385763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100" indent="-3873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73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845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417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89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ru-RU"/>
              <a:t>Stress Modes</a:t>
            </a:r>
          </a:p>
        </p:txBody>
      </p:sp>
      <p:sp>
        <p:nvSpPr>
          <p:cNvPr id="38920" name="Text Box 9">
            <a:extLst>
              <a:ext uri="{FF2B5EF4-FFF2-40B4-BE49-F238E27FC236}">
                <a16:creationId xmlns:a16="http://schemas.microsoft.com/office/drawing/2014/main" id="{CD109210-359E-4E6B-83E3-C52AAF5DA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257800"/>
            <a:ext cx="2819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000"/>
              <a:t>One zero eigenvalue, with  2 others equal but opposite in sign</a:t>
            </a:r>
            <a:endParaRPr kumimoji="1" lang="en-US" altLang="ru-RU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4">
            <a:extLst>
              <a:ext uri="{FF2B5EF4-FFF2-40B4-BE49-F238E27FC236}">
                <a16:creationId xmlns:a16="http://schemas.microsoft.com/office/drawing/2014/main" id="{C819EF25-02E1-487E-9442-D423CAA343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B203FF-B680-4DC1-955D-F5E373EA785C}" type="slidenum">
              <a:rPr lang="en-US" altLang="ru-RU"/>
              <a:pPr/>
              <a:t>4</a:t>
            </a:fld>
            <a:endParaRPr lang="en-US" altLang="ru-RU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8B62CD0-B779-4E1D-BEE5-B60064538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What is a tensor?</a:t>
            </a:r>
          </a:p>
        </p:txBody>
      </p:sp>
      <p:sp>
        <p:nvSpPr>
          <p:cNvPr id="139268" name="Rectangle 4">
            <a:extLst>
              <a:ext uri="{FF2B5EF4-FFF2-40B4-BE49-F238E27FC236}">
                <a16:creationId xmlns:a16="http://schemas.microsoft.com/office/drawing/2014/main" id="{87850ECB-D261-4EAC-8411-78676483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40768"/>
            <a:ext cx="7924800" cy="38862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84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84" charset="2"/>
              <a:buChar char="¡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84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84" charset="2"/>
              <a:buChar char="¡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ru-RU" sz="2800" dirty="0"/>
              <a:t>Scalar: ( a )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ru-RU" sz="2800" dirty="0"/>
              <a:t>Vector: V = (v</a:t>
            </a:r>
            <a:r>
              <a:rPr lang="en-US" altLang="ru-RU" sz="2800" baseline="-25000" dirty="0"/>
              <a:t>1</a:t>
            </a:r>
            <a:r>
              <a:rPr lang="en-US" altLang="ru-RU" sz="2800" dirty="0"/>
              <a:t>, v</a:t>
            </a:r>
            <a:r>
              <a:rPr lang="en-US" altLang="ru-RU" sz="2800" baseline="-25000" dirty="0"/>
              <a:t>2</a:t>
            </a:r>
            <a:r>
              <a:rPr lang="en-US" altLang="ru-RU" sz="2800" dirty="0"/>
              <a:t>) where </a:t>
            </a:r>
            <a:br>
              <a:rPr lang="en-US" altLang="ru-RU" sz="2800" dirty="0"/>
            </a:br>
            <a:r>
              <a:rPr lang="en-US" altLang="ru-RU" sz="2800" dirty="0"/>
              <a:t>v</a:t>
            </a:r>
            <a:r>
              <a:rPr lang="en-US" altLang="ru-RU" sz="2800" baseline="-25000" dirty="0"/>
              <a:t>1</a:t>
            </a:r>
            <a:r>
              <a:rPr lang="en-US" altLang="ru-RU" sz="2800" dirty="0"/>
              <a:t> = ∆x, v</a:t>
            </a:r>
            <a:r>
              <a:rPr lang="en-US" altLang="ru-RU" sz="2800" baseline="-25000" dirty="0"/>
              <a:t>1</a:t>
            </a:r>
            <a:r>
              <a:rPr lang="en-US" altLang="ru-RU" sz="2800" dirty="0"/>
              <a:t> =∆y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ru-RU" sz="2800" dirty="0"/>
              <a:t>2D Tensor  </a:t>
            </a:r>
            <a:br>
              <a:rPr lang="en-US" altLang="ru-RU" sz="2800" dirty="0"/>
            </a:br>
            <a:br>
              <a:rPr lang="en-US" altLang="ru-RU" sz="2800" dirty="0"/>
            </a:br>
            <a:br>
              <a:rPr lang="en-US" altLang="ru-RU" sz="2800" dirty="0"/>
            </a:br>
            <a:endParaRPr lang="en-US" altLang="ru-RU" sz="2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ru-RU" sz="2800" dirty="0"/>
              <a:t>3D tensor</a:t>
            </a:r>
          </a:p>
          <a:p>
            <a:pPr eaLnBrk="1" hangingPunct="1">
              <a:lnSpc>
                <a:spcPct val="90000"/>
              </a:lnSpc>
              <a:buFont typeface="Wingdings" pitchFamily="84" charset="2"/>
              <a:buNone/>
              <a:defRPr/>
            </a:pPr>
            <a:endParaRPr lang="en-US" altLang="ru-RU" sz="2800" dirty="0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FEDE2BB0-5B48-439D-AAE9-EE5882DC8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1143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12</a:t>
            </a:r>
            <a:endParaRPr kumimoji="1" lang="en-US" altLang="ru-RU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22</a:t>
            </a:r>
            <a:endParaRPr kumimoji="1" lang="en-US" altLang="ru-RU" sz="2400">
              <a:latin typeface="Times New Roman" panose="02020603050405020304" pitchFamily="18" charset="0"/>
            </a:endParaRPr>
          </a:p>
        </p:txBody>
      </p:sp>
      <p:sp>
        <p:nvSpPr>
          <p:cNvPr id="4102" name="AutoShape 6">
            <a:extLst>
              <a:ext uri="{FF2B5EF4-FFF2-40B4-BE49-F238E27FC236}">
                <a16:creationId xmlns:a16="http://schemas.microsoft.com/office/drawing/2014/main" id="{C8C9EC13-5394-46F0-875B-2AC158A7C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352800"/>
            <a:ext cx="1600200" cy="12954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569AA80A-ED13-4EDC-A064-84737677C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9530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12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13</a:t>
            </a:r>
            <a:br>
              <a:rPr kumimoji="1" lang="en-US" altLang="ru-RU" sz="2400">
                <a:latin typeface="Times New Roman" panose="02020603050405020304" pitchFamily="18" charset="0"/>
              </a:rPr>
            </a:b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22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23</a:t>
            </a:r>
            <a:br>
              <a:rPr kumimoji="1" lang="en-US" altLang="ru-RU" sz="2400">
                <a:latin typeface="Times New Roman" panose="02020603050405020304" pitchFamily="18" charset="0"/>
              </a:rPr>
            </a:b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31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32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33</a:t>
            </a:r>
            <a:endParaRPr kumimoji="1" lang="en-US" altLang="ru-RU" sz="2400">
              <a:latin typeface="Times New Roman" panose="02020603050405020304" pitchFamily="18" charset="0"/>
            </a:endParaRPr>
          </a:p>
        </p:txBody>
      </p:sp>
      <p:sp>
        <p:nvSpPr>
          <p:cNvPr id="4104" name="AutoShape 8">
            <a:extLst>
              <a:ext uri="{FF2B5EF4-FFF2-40B4-BE49-F238E27FC236}">
                <a16:creationId xmlns:a16="http://schemas.microsoft.com/office/drawing/2014/main" id="{DE887DE6-E515-4487-B4BF-5A27F0C56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953000"/>
            <a:ext cx="1524000" cy="12954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139273" name="Text Box 9">
            <a:extLst>
              <a:ext uri="{FF2B5EF4-FFF2-40B4-BE49-F238E27FC236}">
                <a16:creationId xmlns:a16="http://schemas.microsoft.com/office/drawing/2014/main" id="{BA452C39-600E-431E-A1E7-670C4B00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2636912"/>
            <a:ext cx="3810000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ru-RU" sz="39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All are tensors!! </a:t>
            </a:r>
            <a:br>
              <a:rPr kumimoji="1" lang="en-US" altLang="ru-RU" sz="39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kumimoji="1" lang="en-US" altLang="ru-RU" sz="39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Order 0, 1, and 2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ru-RU" sz="39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(dimension)</a:t>
            </a:r>
            <a:r>
              <a:rPr kumimoji="1" lang="en-US" altLang="ru-RU" sz="3900" baseline="300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order</a:t>
            </a:r>
            <a:endParaRPr kumimoji="1" lang="en-US" altLang="ru-RU" sz="3900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Номер слайда 4">
            <a:extLst>
              <a:ext uri="{FF2B5EF4-FFF2-40B4-BE49-F238E27FC236}">
                <a16:creationId xmlns:a16="http://schemas.microsoft.com/office/drawing/2014/main" id="{48D40984-E456-444A-9439-FF77BA0B8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211019-96DE-436D-B57F-9B7CE7121254}" type="slidenum">
              <a:rPr lang="en-US" altLang="ru-RU"/>
              <a:pPr/>
              <a:t>40</a:t>
            </a:fld>
            <a:endParaRPr lang="en-US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F946E301-48DE-48FD-A87F-EBE9F7327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Experiments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2C9587E-6FD4-447B-AD85-05AA3B13E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1981200"/>
            <a:ext cx="7661275" cy="4114800"/>
          </a:xfrm>
        </p:spPr>
        <p:txBody>
          <a:bodyPr/>
          <a:lstStyle/>
          <a:p>
            <a:pPr eaLnBrk="1" hangingPunct="1"/>
            <a:r>
              <a:rPr lang="en-US" altLang="ru-RU" sz="2800" u="sng"/>
              <a:t>Stage 1</a:t>
            </a:r>
            <a:r>
              <a:rPr lang="en-US" altLang="ru-RU" sz="2800"/>
              <a:t>: </a:t>
            </a:r>
          </a:p>
          <a:p>
            <a:pPr lvl="1" eaLnBrk="1" hangingPunct="1"/>
            <a:r>
              <a:rPr lang="en-US" altLang="ru-RU" sz="2400"/>
              <a:t>Soil self-weight compression (–Z), 25 steps</a:t>
            </a:r>
          </a:p>
          <a:p>
            <a:pPr lvl="1" eaLnBrk="1" hangingPunct="1"/>
            <a:r>
              <a:rPr lang="en-US" altLang="ru-RU" sz="2400"/>
              <a:t>Induces deformation and may change stiffness</a:t>
            </a:r>
          </a:p>
          <a:p>
            <a:pPr eaLnBrk="1" hangingPunct="1"/>
            <a:r>
              <a:rPr lang="en-US" altLang="ru-RU" sz="2800" u="sng"/>
              <a:t>Stage 2</a:t>
            </a:r>
            <a:r>
              <a:rPr lang="en-US" altLang="ru-RU" sz="2800"/>
              <a:t>: </a:t>
            </a:r>
          </a:p>
          <a:p>
            <a:pPr lvl="1" eaLnBrk="1" hangingPunct="1"/>
            <a:r>
              <a:rPr lang="en-US" altLang="ru-RU" sz="2400"/>
              <a:t>Two point loads, 100 steps</a:t>
            </a:r>
          </a:p>
          <a:p>
            <a:pPr lvl="1" eaLnBrk="1" hangingPunct="1"/>
            <a:r>
              <a:rPr lang="en-US" altLang="ru-RU" sz="2400"/>
              <a:t>Small –Z component (0.9659 kN) and  </a:t>
            </a:r>
          </a:p>
          <a:p>
            <a:pPr lvl="1" eaLnBrk="1" hangingPunct="1"/>
            <a:r>
              <a:rPr lang="en-US" altLang="ru-RU" sz="2400"/>
              <a:t>Large +X component  (1294 kN)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Номер слайда 4">
            <a:extLst>
              <a:ext uri="{FF2B5EF4-FFF2-40B4-BE49-F238E27FC236}">
                <a16:creationId xmlns:a16="http://schemas.microsoft.com/office/drawing/2014/main" id="{154A988D-61CB-4D12-A31E-9443D1891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A7B8EE-9FA7-4E7C-88FC-6987C7607314}" type="slidenum">
              <a:rPr lang="en-US" altLang="ru-RU"/>
              <a:pPr/>
              <a:t>41</a:t>
            </a:fld>
            <a:endParaRPr lang="en-US" altLang="ru-RU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9979A5A-05AF-4545-BB2E-B46E574B1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Deformation From Experiments</a:t>
            </a:r>
          </a:p>
        </p:txBody>
      </p:sp>
      <p:pic>
        <p:nvPicPr>
          <p:cNvPr id="40964" name="Picture 4" descr="deform">
            <a:extLst>
              <a:ext uri="{FF2B5EF4-FFF2-40B4-BE49-F238E27FC236}">
                <a16:creationId xmlns:a16="http://schemas.microsoft.com/office/drawing/2014/main" id="{EC86B210-CF15-4F75-AC5A-01678EE9D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33600"/>
            <a:ext cx="4902200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5">
            <a:extLst>
              <a:ext uri="{FF2B5EF4-FFF2-40B4-BE49-F238E27FC236}">
                <a16:creationId xmlns:a16="http://schemas.microsoft.com/office/drawing/2014/main" id="{45B65B6D-F87C-4C9A-8D83-E232DB210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38400"/>
            <a:ext cx="2590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ru-RU" sz="2400"/>
              <a:t>Black arrows indicate point load locations</a:t>
            </a:r>
          </a:p>
        </p:txBody>
      </p:sp>
      <p:sp>
        <p:nvSpPr>
          <p:cNvPr id="40966" name="AutoShape 7">
            <a:extLst>
              <a:ext uri="{FF2B5EF4-FFF2-40B4-BE49-F238E27FC236}">
                <a16:creationId xmlns:a16="http://schemas.microsoft.com/office/drawing/2014/main" id="{E28653C7-6641-4BB5-84B0-28C01AFA314D}"/>
              </a:ext>
            </a:extLst>
          </p:cNvPr>
          <p:cNvSpPr>
            <a:spLocks/>
          </p:cNvSpPr>
          <p:nvPr/>
        </p:nvSpPr>
        <p:spPr bwMode="auto">
          <a:xfrm rot="1632361">
            <a:off x="7102475" y="4270375"/>
            <a:ext cx="457200" cy="1676400"/>
          </a:xfrm>
          <a:prstGeom prst="rightBrace">
            <a:avLst>
              <a:gd name="adj1" fmla="val 30556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40967" name="Text Box 8">
            <a:extLst>
              <a:ext uri="{FF2B5EF4-FFF2-40B4-BE49-F238E27FC236}">
                <a16:creationId xmlns:a16="http://schemas.microsoft.com/office/drawing/2014/main" id="{CB5D342F-DDF4-40ED-8606-5DFBD7CA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648200"/>
            <a:ext cx="1752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ru-RU" sz="2400"/>
              <a:t>Variation due to self weight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Номер слайда 4">
            <a:extLst>
              <a:ext uri="{FF2B5EF4-FFF2-40B4-BE49-F238E27FC236}">
                <a16:creationId xmlns:a16="http://schemas.microsoft.com/office/drawing/2014/main" id="{B16521E0-A979-4AFC-9EF0-4D26D2B5E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F38D99-EAFE-4026-929A-2DE8168C6C11}" type="slidenum">
              <a:rPr lang="en-US" altLang="ru-RU"/>
              <a:pPr/>
              <a:t>42</a:t>
            </a:fld>
            <a:endParaRPr lang="en-US" altLang="ru-RU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FABF4143-C070-4248-AA0F-71BFA9B6B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ru-RU"/>
              <a:t>Material 1: Drucker-Prager Soil Model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5AA46140-6A35-44D8-9D8F-C245EFBED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209800"/>
            <a:ext cx="3200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Fails under tension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Non-hardening </a:t>
            </a:r>
            <a:br>
              <a:rPr lang="en-US" altLang="ru-RU" sz="2400"/>
            </a:br>
            <a:r>
              <a:rPr lang="en-US" altLang="ru-RU" sz="2400"/>
              <a:t>(no change with compression)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Stage 1: </a:t>
            </a:r>
            <a:br>
              <a:rPr lang="en-US" altLang="ru-RU" sz="2400"/>
            </a:br>
            <a:r>
              <a:rPr lang="en-US" altLang="ru-RU" sz="2400"/>
              <a:t>No change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Stage 2: </a:t>
            </a:r>
            <a:br>
              <a:rPr lang="en-US" altLang="ru-RU" sz="2400"/>
            </a:br>
            <a:r>
              <a:rPr lang="en-US" altLang="ru-RU" sz="2400"/>
              <a:t>Experienced compression in front of point loads and  tension behind</a:t>
            </a:r>
            <a:endParaRPr lang="en-US" altLang="ru-RU" sz="2000">
              <a:latin typeface="Helvetica" panose="020B0604020202020204" pitchFamily="34" charset="0"/>
            </a:endParaRPr>
          </a:p>
        </p:txBody>
      </p:sp>
      <p:pic>
        <p:nvPicPr>
          <p:cNvPr id="41989" name="Picture 4" descr="dp">
            <a:extLst>
              <a:ext uri="{FF2B5EF4-FFF2-40B4-BE49-F238E27FC236}">
                <a16:creationId xmlns:a16="http://schemas.microsoft.com/office/drawing/2014/main" id="{60DB4D42-7191-4C7F-8212-3CAEEF52A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133600"/>
            <a:ext cx="51816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Номер слайда 4">
            <a:extLst>
              <a:ext uri="{FF2B5EF4-FFF2-40B4-BE49-F238E27FC236}">
                <a16:creationId xmlns:a16="http://schemas.microsoft.com/office/drawing/2014/main" id="{A32B7B41-38F4-49DC-B310-A4C51FC1B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36172F-8FD0-4E8B-8849-0096A9BE7E2A}" type="slidenum">
              <a:rPr lang="en-US" altLang="ru-RU"/>
              <a:pPr/>
              <a:t>43</a:t>
            </a:fld>
            <a:endParaRPr lang="en-US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31EE6800-F89D-49A1-8D9E-7C827F7A7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ru-RU"/>
              <a:t>Material 2: Dafalias-Manzari Soil Model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307240FC-084A-41A2-930F-522EC1172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3276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Pressure-dependent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Non-associated 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Stage 1:</a:t>
            </a:r>
            <a:br>
              <a:rPr lang="en-US" altLang="ru-RU" sz="2400"/>
            </a:br>
            <a:r>
              <a:rPr lang="en-US" altLang="ru-RU" sz="2400"/>
              <a:t> induced hardening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Stage 2:</a:t>
            </a:r>
            <a:br>
              <a:rPr lang="en-US" altLang="ru-RU" sz="2400"/>
            </a:br>
            <a:r>
              <a:rPr lang="en-US" altLang="ru-RU" sz="2400"/>
              <a:t>softening and singularity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Difficult to correlate stress to soil’s behavior </a:t>
            </a:r>
          </a:p>
        </p:txBody>
      </p:sp>
      <p:pic>
        <p:nvPicPr>
          <p:cNvPr id="43013" name="Picture 4" descr="dm">
            <a:extLst>
              <a:ext uri="{FF2B5EF4-FFF2-40B4-BE49-F238E27FC236}">
                <a16:creationId xmlns:a16="http://schemas.microsoft.com/office/drawing/2014/main" id="{E857511B-39BE-4550-A8E7-BB936807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74800"/>
            <a:ext cx="59944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Line 6">
            <a:extLst>
              <a:ext uri="{FF2B5EF4-FFF2-40B4-BE49-F238E27FC236}">
                <a16:creationId xmlns:a16="http://schemas.microsoft.com/office/drawing/2014/main" id="{E248B9C0-7976-4C64-BA11-8810D6BB79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4648200"/>
            <a:ext cx="38100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Номер слайда 4">
            <a:extLst>
              <a:ext uri="{FF2B5EF4-FFF2-40B4-BE49-F238E27FC236}">
                <a16:creationId xmlns:a16="http://schemas.microsoft.com/office/drawing/2014/main" id="{F135D54F-E314-4BE3-9E3D-4CFBFB7994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83407" y="5592862"/>
            <a:ext cx="2895600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B637DD-2929-4E8C-89A5-43F0722D5A98}" type="slidenum">
              <a:rPr lang="en-US" altLang="ru-RU"/>
              <a:pPr/>
              <a:t>5</a:t>
            </a:fld>
            <a:endParaRPr lang="en-US" altLang="ru-RU"/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D6143D6B-A39B-44F9-BBF2-89C301ADD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76201"/>
            <a:ext cx="7158038" cy="688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3600" dirty="0">
                <a:solidFill>
                  <a:schemeClr val="tx2"/>
                </a:solidFill>
              </a:rPr>
              <a:t>What is a Tensor? </a:t>
            </a:r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52013926-6E9F-4501-9B84-A7D7D3E37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607" y="26655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25" name="Rectangle 6">
            <a:extLst>
              <a:ext uri="{FF2B5EF4-FFF2-40B4-BE49-F238E27FC236}">
                <a16:creationId xmlns:a16="http://schemas.microsoft.com/office/drawing/2014/main" id="{8F011981-45D0-4AB8-BA85-ECC186CE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32751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26" name="Rectangle 7">
            <a:extLst>
              <a:ext uri="{FF2B5EF4-FFF2-40B4-BE49-F238E27FC236}">
                <a16:creationId xmlns:a16="http://schemas.microsoft.com/office/drawing/2014/main" id="{B918AA93-A061-4CA7-8094-D1C35A7CA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007" y="32751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1"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5127" name="Rectangle 8">
            <a:extLst>
              <a:ext uri="{FF2B5EF4-FFF2-40B4-BE49-F238E27FC236}">
                <a16:creationId xmlns:a16="http://schemas.microsoft.com/office/drawing/2014/main" id="{7B865C5E-2C5E-471A-AAF2-630353FA7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37323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28" name="Rectangle 9">
            <a:extLst>
              <a:ext uri="{FF2B5EF4-FFF2-40B4-BE49-F238E27FC236}">
                <a16:creationId xmlns:a16="http://schemas.microsoft.com/office/drawing/2014/main" id="{A0372D87-CB74-44C4-B2D9-339AA50D4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007" y="37323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29" name="Rectangle 10">
            <a:extLst>
              <a:ext uri="{FF2B5EF4-FFF2-40B4-BE49-F238E27FC236}">
                <a16:creationId xmlns:a16="http://schemas.microsoft.com/office/drawing/2014/main" id="{C956AF01-8F30-4E05-A3FE-65BDAA398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39609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30" name="Rectangle 11">
            <a:extLst>
              <a:ext uri="{FF2B5EF4-FFF2-40B4-BE49-F238E27FC236}">
                <a16:creationId xmlns:a16="http://schemas.microsoft.com/office/drawing/2014/main" id="{9FDA8919-6E5A-4174-A04E-97C07D483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007" y="39609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108556" name="Rectangle 12">
            <a:extLst>
              <a:ext uri="{FF2B5EF4-FFF2-40B4-BE49-F238E27FC236}">
                <a16:creationId xmlns:a16="http://schemas.microsoft.com/office/drawing/2014/main" id="{80C8E437-4B7D-48F3-9B32-133A06FC1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07" y="4341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57" name="Rectangle 13">
            <a:extLst>
              <a:ext uri="{FF2B5EF4-FFF2-40B4-BE49-F238E27FC236}">
                <a16:creationId xmlns:a16="http://schemas.microsoft.com/office/drawing/2014/main" id="{2B079AE7-7D5A-48EE-9C5A-8EA9FD137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07" y="4341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58" name="Rectangle 14">
            <a:extLst>
              <a:ext uri="{FF2B5EF4-FFF2-40B4-BE49-F238E27FC236}">
                <a16:creationId xmlns:a16="http://schemas.microsoft.com/office/drawing/2014/main" id="{F10CF17F-3E9A-4618-B01B-828EC926C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07" y="45705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59" name="Rectangle 15">
            <a:extLst>
              <a:ext uri="{FF2B5EF4-FFF2-40B4-BE49-F238E27FC236}">
                <a16:creationId xmlns:a16="http://schemas.microsoft.com/office/drawing/2014/main" id="{04963D14-8547-4823-A6C2-CB88042C9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07" y="45705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0" name="Rectangle 16">
            <a:extLst>
              <a:ext uri="{FF2B5EF4-FFF2-40B4-BE49-F238E27FC236}">
                <a16:creationId xmlns:a16="http://schemas.microsoft.com/office/drawing/2014/main" id="{620A208A-21B2-4530-9CBD-59D12E520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207" y="4341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1" name="Rectangle 17">
            <a:extLst>
              <a:ext uri="{FF2B5EF4-FFF2-40B4-BE49-F238E27FC236}">
                <a16:creationId xmlns:a16="http://schemas.microsoft.com/office/drawing/2014/main" id="{0C49EFFF-6382-423A-B2E8-118335D1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807" y="4341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2" name="Rectangle 18">
            <a:extLst>
              <a:ext uri="{FF2B5EF4-FFF2-40B4-BE49-F238E27FC236}">
                <a16:creationId xmlns:a16="http://schemas.microsoft.com/office/drawing/2014/main" id="{E6B835CB-3807-426C-A38D-2A78F6714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207" y="45705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3" name="Rectangle 19">
            <a:extLst>
              <a:ext uri="{FF2B5EF4-FFF2-40B4-BE49-F238E27FC236}">
                <a16:creationId xmlns:a16="http://schemas.microsoft.com/office/drawing/2014/main" id="{361315CE-88BD-40CB-BE10-CB4B2C234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807" y="45705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4" name="Rectangle 20">
            <a:extLst>
              <a:ext uri="{FF2B5EF4-FFF2-40B4-BE49-F238E27FC236}">
                <a16:creationId xmlns:a16="http://schemas.microsoft.com/office/drawing/2014/main" id="{249DDDFB-C1C9-4641-BB58-C1D251507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07" y="44943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5" name="Rectangle 21">
            <a:extLst>
              <a:ext uri="{FF2B5EF4-FFF2-40B4-BE49-F238E27FC236}">
                <a16:creationId xmlns:a16="http://schemas.microsoft.com/office/drawing/2014/main" id="{7B9F165F-6F0D-47F0-B5BE-94CE894A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44943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6" name="Rectangle 22">
            <a:extLst>
              <a:ext uri="{FF2B5EF4-FFF2-40B4-BE49-F238E27FC236}">
                <a16:creationId xmlns:a16="http://schemas.microsoft.com/office/drawing/2014/main" id="{D7CD032C-7DC5-4FF1-ABF9-1D7F1469F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07" y="4722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7" name="Rectangle 23">
            <a:extLst>
              <a:ext uri="{FF2B5EF4-FFF2-40B4-BE49-F238E27FC236}">
                <a16:creationId xmlns:a16="http://schemas.microsoft.com/office/drawing/2014/main" id="{3B018330-1DA5-47F7-A6D1-1BFBA5D3D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4722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8" name="Rectangle 24">
            <a:extLst>
              <a:ext uri="{FF2B5EF4-FFF2-40B4-BE49-F238E27FC236}">
                <a16:creationId xmlns:a16="http://schemas.microsoft.com/office/drawing/2014/main" id="{63742300-C87E-46DE-A3A7-AD4C75CE7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607" y="44943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9" name="Rectangle 25">
            <a:extLst>
              <a:ext uri="{FF2B5EF4-FFF2-40B4-BE49-F238E27FC236}">
                <a16:creationId xmlns:a16="http://schemas.microsoft.com/office/drawing/2014/main" id="{CD85934C-D462-41B1-99BC-F70AF2691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207" y="44943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70" name="Rectangle 26">
            <a:extLst>
              <a:ext uri="{FF2B5EF4-FFF2-40B4-BE49-F238E27FC236}">
                <a16:creationId xmlns:a16="http://schemas.microsoft.com/office/drawing/2014/main" id="{3290B02D-9635-4B37-A0A7-BA6CCEB0A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607" y="4722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71" name="Rectangle 27">
            <a:extLst>
              <a:ext uri="{FF2B5EF4-FFF2-40B4-BE49-F238E27FC236}">
                <a16:creationId xmlns:a16="http://schemas.microsoft.com/office/drawing/2014/main" id="{15F2B9D5-4D3F-426B-8689-1DFD857D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207" y="4722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graphicFrame>
        <p:nvGraphicFramePr>
          <p:cNvPr id="108616" name="Group 72">
            <a:extLst>
              <a:ext uri="{FF2B5EF4-FFF2-40B4-BE49-F238E27FC236}">
                <a16:creationId xmlns:a16="http://schemas.microsoft.com/office/drawing/2014/main" id="{657AB2E2-8EBC-488B-9627-E88A0E326A2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023014653"/>
              </p:ext>
            </p:extLst>
          </p:nvPr>
        </p:nvGraphicFramePr>
        <p:xfrm>
          <a:off x="516407" y="1476475"/>
          <a:ext cx="7543800" cy="3551313"/>
        </p:xfrm>
        <a:graphic>
          <a:graphicData uri="http://schemas.openxmlformats.org/drawingml/2006/table">
            <a:tbl>
              <a:tblPr/>
              <a:tblGrid>
                <a:gridCol w="193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7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Order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Represented</a:t>
                      </a:r>
                      <a:b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Notation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4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Zero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Scalar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First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1D array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en-US" altLang="ru-RU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itchFamily="84" charset="0"/>
                        </a:rPr>
                        <a:t>i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Second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2D array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en-US" altLang="ru-RU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itchFamily="84" charset="0"/>
                        </a:rPr>
                        <a:t>ij</a:t>
                      </a:r>
                      <a:endParaRPr kumimoji="0" lang="el-GR" altLang="ru-RU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otype Corsiva" pitchFamily="84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9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Fourth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4D array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en-US" altLang="ru-RU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itchFamily="84" charset="0"/>
                        </a:rPr>
                        <a:t>ijkl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79" name="Text Box 60">
            <a:extLst>
              <a:ext uri="{FF2B5EF4-FFF2-40B4-BE49-F238E27FC236}">
                <a16:creationId xmlns:a16="http://schemas.microsoft.com/office/drawing/2014/main" id="{0CC40EFB-2528-487E-805D-C603EC4C6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07" y="4722912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5180" name="Text Box 61">
            <a:extLst>
              <a:ext uri="{FF2B5EF4-FFF2-40B4-BE49-F238E27FC236}">
                <a16:creationId xmlns:a16="http://schemas.microsoft.com/office/drawing/2014/main" id="{4DA9CE68-C362-4937-A4CF-F31EB0D20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807" y="5103912"/>
            <a:ext cx="4800600" cy="85725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000"/>
              <a:t>Symmetry:  </a:t>
            </a:r>
            <a:r>
              <a:rPr lang="en-US" altLang="ru-RU" sz="2000"/>
              <a:t>A</a:t>
            </a:r>
            <a:r>
              <a:rPr lang="en-US" altLang="ru-RU" sz="2000" baseline="-25000">
                <a:latin typeface="Monotype Corsiva" panose="03010101010201010101" pitchFamily="66" charset="0"/>
              </a:rPr>
              <a:t>ij</a:t>
            </a:r>
            <a:r>
              <a:rPr lang="en-US" altLang="ru-RU" sz="2000"/>
              <a:t> = A</a:t>
            </a:r>
            <a:r>
              <a:rPr lang="en-US" altLang="ru-RU" sz="2000" baseline="-25000">
                <a:latin typeface="Monotype Corsiva" panose="03010101010201010101" pitchFamily="66" charset="0"/>
              </a:rPr>
              <a:t>ji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ru-RU" sz="2000"/>
              <a:t>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ijkl</a:t>
            </a:r>
            <a:r>
              <a:rPr lang="en-US" altLang="ru-RU" sz="2000"/>
              <a:t> = 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jik</a:t>
            </a:r>
            <a:r>
              <a:rPr lang="en-US" altLang="ru-RU" sz="2000" baseline="-25000"/>
              <a:t>l</a:t>
            </a:r>
            <a:r>
              <a:rPr lang="en-US" altLang="ru-RU" sz="2000"/>
              <a:t> = </a:t>
            </a:r>
            <a:r>
              <a:rPr lang="en-US" altLang="ru-RU" sz="2000" baseline="-25000"/>
              <a:t> </a:t>
            </a:r>
            <a:r>
              <a:rPr lang="en-US" altLang="ru-RU" sz="2000"/>
              <a:t>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ijlk</a:t>
            </a:r>
            <a:r>
              <a:rPr lang="en-US" altLang="ru-RU" sz="2000"/>
              <a:t> = </a:t>
            </a:r>
            <a:r>
              <a:rPr lang="en-US" altLang="ru-RU" sz="2000" baseline="-25000"/>
              <a:t> </a:t>
            </a:r>
            <a:r>
              <a:rPr lang="en-US" altLang="ru-RU" sz="2000"/>
              <a:t>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jilk</a:t>
            </a:r>
            <a:r>
              <a:rPr lang="en-US" altLang="ru-RU" sz="2000"/>
              <a:t> = </a:t>
            </a:r>
            <a:r>
              <a:rPr lang="en-US" altLang="ru-RU" sz="2000" baseline="-25000"/>
              <a:t> </a:t>
            </a:r>
            <a:r>
              <a:rPr lang="en-US" altLang="ru-RU" sz="2000"/>
              <a:t>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klij</a:t>
            </a:r>
          </a:p>
        </p:txBody>
      </p:sp>
      <p:sp>
        <p:nvSpPr>
          <p:cNvPr id="5181" name="Text Box 108">
            <a:extLst>
              <a:ext uri="{FF2B5EF4-FFF2-40B4-BE49-F238E27FC236}">
                <a16:creationId xmlns:a16="http://schemas.microsoft.com/office/drawing/2014/main" id="{E79B434B-22AE-4255-9DB4-78665A047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407" y="836712"/>
            <a:ext cx="4800600" cy="522288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ru-RU" sz="2800"/>
              <a:t>Just a box of numbers!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stress">
            <a:extLst>
              <a:ext uri="{FF2B5EF4-FFF2-40B4-BE49-F238E27FC236}">
                <a16:creationId xmlns:a16="http://schemas.microsoft.com/office/drawing/2014/main" id="{1591CBB1-D482-4CE5-A73C-84F2B961C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-22448"/>
            <a:ext cx="2362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Номер слайда 4">
            <a:extLst>
              <a:ext uri="{FF2B5EF4-FFF2-40B4-BE49-F238E27FC236}">
                <a16:creationId xmlns:a16="http://schemas.microsoft.com/office/drawing/2014/main" id="{13278EB1-EF59-4A0C-BE84-BD709DBC4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7134F6-AEC1-4DA2-9FC4-C8388EA8930F}" type="slidenum">
              <a:rPr lang="en-US" altLang="ru-RU"/>
              <a:pPr/>
              <a:t>6</a:t>
            </a:fld>
            <a:endParaRPr lang="en-US" altLang="ru-RU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F3D0B1B-1419-4012-B6E4-2A2C33D82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490688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ru-RU" dirty="0"/>
              <a:t>Example: </a:t>
            </a:r>
            <a:br>
              <a:rPr lang="en-US" altLang="ru-RU" dirty="0"/>
            </a:br>
            <a:r>
              <a:rPr lang="en-US" altLang="ru-RU" dirty="0"/>
              <a:t>What stress looks like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A855A90-4B11-48CB-9F3D-6A9E7A1DC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5410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/>
              <a:t>Diagonal components represent forces along axes (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11</a:t>
            </a:r>
            <a:r>
              <a:rPr lang="en-US" altLang="ru-RU" sz="2800"/>
              <a:t> = X,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22</a:t>
            </a:r>
            <a:r>
              <a:rPr lang="en-US" altLang="ru-RU" sz="2800"/>
              <a:t> = Y,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33</a:t>
            </a:r>
            <a:r>
              <a:rPr lang="en-US" altLang="ru-RU" sz="2800"/>
              <a:t> = Z)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Off-diagonal components represent forces </a:t>
            </a:r>
            <a:r>
              <a:rPr lang="en-US" altLang="ru-RU" sz="2800" b="1" i="1"/>
              <a:t>along</a:t>
            </a:r>
            <a:r>
              <a:rPr lang="en-US" altLang="ru-RU" sz="2800"/>
              <a:t> </a:t>
            </a:r>
            <a:r>
              <a:rPr lang="en-US" altLang="ru-RU" sz="2800" b="1" i="1"/>
              <a:t>faces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Shrink the cube down  to infinitesimally small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Stress components are</a:t>
            </a:r>
            <a:br>
              <a:rPr lang="en-US" altLang="ru-RU" sz="2800"/>
            </a:br>
            <a:r>
              <a:rPr lang="en-US" altLang="ru-RU" sz="2800"/>
              <a:t>symmetric (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ij</a:t>
            </a:r>
            <a:r>
              <a:rPr lang="en-US" altLang="ru-RU" sz="2800"/>
              <a:t> =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ji</a:t>
            </a:r>
            <a:r>
              <a:rPr lang="en-US" altLang="ru-RU" sz="2800"/>
              <a:t>)</a:t>
            </a:r>
          </a:p>
        </p:txBody>
      </p:sp>
      <p:sp>
        <p:nvSpPr>
          <p:cNvPr id="6150" name="AutoShape 9">
            <a:extLst>
              <a:ext uri="{FF2B5EF4-FFF2-40B4-BE49-F238E27FC236}">
                <a16:creationId xmlns:a16="http://schemas.microsoft.com/office/drawing/2014/main" id="{A6C012B3-C94E-4E09-B55D-20C79314F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229225"/>
            <a:ext cx="1676400" cy="12954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67752C91-B864-4FBD-98D1-FA9781A7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29213"/>
            <a:ext cx="1589088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800" b="1">
                <a:sym typeface="Symbol" panose="05050102010706020507" pitchFamily="18" charset="2"/>
              </a:rPr>
              <a:t></a:t>
            </a:r>
            <a:r>
              <a:rPr kumimoji="1" lang="en-US" altLang="ru-RU" sz="2400" b="1" baseline="-25000">
                <a:latin typeface="Times New Roman" panose="02020603050405020304" pitchFamily="18" charset="0"/>
              </a:rPr>
              <a:t>11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12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13</a:t>
            </a:r>
            <a:br>
              <a:rPr kumimoji="1" lang="en-US" altLang="ru-RU" sz="2400">
                <a:latin typeface="Times New Roman" panose="02020603050405020304" pitchFamily="18" charset="0"/>
              </a:rPr>
            </a:b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21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 b="1">
                <a:sym typeface="Symbol" panose="05050102010706020507" pitchFamily="18" charset="2"/>
              </a:rPr>
              <a:t></a:t>
            </a:r>
            <a:r>
              <a:rPr kumimoji="1" lang="en-US" altLang="ru-RU" sz="2400" b="1" baseline="-25000">
                <a:latin typeface="Times New Roman" panose="02020603050405020304" pitchFamily="18" charset="0"/>
              </a:rPr>
              <a:t>22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23</a:t>
            </a:r>
            <a:br>
              <a:rPr kumimoji="1" lang="en-US" altLang="ru-RU" sz="2400">
                <a:latin typeface="Times New Roman" panose="02020603050405020304" pitchFamily="18" charset="0"/>
              </a:rPr>
            </a:b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31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23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 b="1">
                <a:sym typeface="Symbol" panose="05050102010706020507" pitchFamily="18" charset="2"/>
              </a:rPr>
              <a:t></a:t>
            </a:r>
            <a:r>
              <a:rPr kumimoji="1" lang="en-US" altLang="ru-RU" sz="2400" b="1" baseline="-25000">
                <a:latin typeface="Times New Roman" panose="02020603050405020304" pitchFamily="18" charset="0"/>
              </a:rPr>
              <a:t>33</a:t>
            </a:r>
            <a:endParaRPr kumimoji="1" lang="en-US" altLang="ru-RU" sz="2400">
              <a:latin typeface="Times New Roman" panose="02020603050405020304" pitchFamily="18" charset="0"/>
            </a:endParaRPr>
          </a:p>
          <a:p>
            <a:pPr eaLnBrk="1" hangingPunct="1"/>
            <a:endParaRPr kumimoji="1" lang="en-US" altLang="ru-RU" sz="2400">
              <a:latin typeface="Times New Roman" panose="02020603050405020304" pitchFamily="18" charset="0"/>
            </a:endParaRPr>
          </a:p>
        </p:txBody>
      </p:sp>
      <p:pic>
        <p:nvPicPr>
          <p:cNvPr id="6152" name="Picture 11" descr="stress">
            <a:extLst>
              <a:ext uri="{FF2B5EF4-FFF2-40B4-BE49-F238E27FC236}">
                <a16:creationId xmlns:a16="http://schemas.microsoft.com/office/drawing/2014/main" id="{7A81B5FC-3F5A-445F-8A4F-47F7B747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86000"/>
            <a:ext cx="2959100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417D0-1305-41DD-B789-BD03C89D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tensor? Again!</a:t>
            </a:r>
          </a:p>
        </p:txBody>
      </p:sp>
      <p:pic>
        <p:nvPicPr>
          <p:cNvPr id="4" name="Мультимедіа з Інтернету 3" title="What's a Tensor?">
            <a:hlinkClick r:id="" action="ppaction://media"/>
            <a:extLst>
              <a:ext uri="{FF2B5EF4-FFF2-40B4-BE49-F238E27FC236}">
                <a16:creationId xmlns:a16="http://schemas.microsoft.com/office/drawing/2014/main" id="{32505805-4E7D-427D-A7BD-51CBD21BEC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6738" y="1600200"/>
            <a:ext cx="8010525" cy="4525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81BC3-C6E7-4C9C-9A15-057F5B9288B3}"/>
              </a:ext>
            </a:extLst>
          </p:cNvPr>
          <p:cNvSpPr txBox="1"/>
          <p:nvPr/>
        </p:nvSpPr>
        <p:spPr>
          <a:xfrm>
            <a:off x="566738" y="1139587"/>
            <a:ext cx="487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https://www.youtube.com/watch?v=f5liqUk0ZTw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7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Номер слайда 4">
            <a:extLst>
              <a:ext uri="{FF2B5EF4-FFF2-40B4-BE49-F238E27FC236}">
                <a16:creationId xmlns:a16="http://schemas.microsoft.com/office/drawing/2014/main" id="{788609A2-3631-4174-8784-D5449EBE02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ADDABC-697E-4F4B-B54A-C2579A62D96B}" type="slidenum">
              <a:rPr lang="en-US" altLang="ru-RU"/>
              <a:pPr/>
              <a:t>8</a:t>
            </a:fld>
            <a:endParaRPr lang="en-US" altLang="ru-RU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B30025F2-DC9D-4CF0-8A54-964E80449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6337" cy="1412875"/>
          </a:xfrm>
        </p:spPr>
        <p:txBody>
          <a:bodyPr/>
          <a:lstStyle/>
          <a:p>
            <a:pPr eaLnBrk="1" hangingPunct="1"/>
            <a:r>
              <a:rPr lang="en-US" altLang="ru-RU"/>
              <a:t>Modeling Physical Phenomena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A5151C2-756D-46D0-9160-E576B022C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5867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/>
              <a:t>Fluid Tensor </a:t>
            </a:r>
            <a:r>
              <a:rPr lang="en-US" altLang="ru-RU" sz="2800" b="1">
                <a:solidFill>
                  <a:srgbClr val="000089"/>
                </a:solidFill>
              </a:rPr>
              <a:t>Fields</a:t>
            </a:r>
            <a:r>
              <a:rPr lang="en-US" altLang="ru-RU" sz="2800" b="1">
                <a:solidFill>
                  <a:schemeClr val="accent1"/>
                </a:solidFill>
              </a:rPr>
              <a:t> </a:t>
            </a:r>
            <a:r>
              <a:rPr lang="en-US" altLang="ru-RU" sz="2800"/>
              <a:t>(2D or 3D)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Stress, viscous stress (force from compression)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Momentum flux density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Solid Tensor Fields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Rate of stress, rate of strain, stiffness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Medical MRI: diffusion of water through nerve axons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Et al…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ru-RU" sz="2800"/>
          </a:p>
        </p:txBody>
      </p:sp>
      <p:pic>
        <p:nvPicPr>
          <p:cNvPr id="7173" name="Picture 5" descr="crash">
            <a:extLst>
              <a:ext uri="{FF2B5EF4-FFF2-40B4-BE49-F238E27FC236}">
                <a16:creationId xmlns:a16="http://schemas.microsoft.com/office/drawing/2014/main" id="{9B306D8C-1A2D-4DD6-9029-8AB824B4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3429000"/>
            <a:ext cx="29083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4" descr="Neuron-no_labels">
            <a:extLst>
              <a:ext uri="{FF2B5EF4-FFF2-40B4-BE49-F238E27FC236}">
                <a16:creationId xmlns:a16="http://schemas.microsoft.com/office/drawing/2014/main" id="{A1A2A2F3-11CF-4881-BA82-37477FAA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5181600"/>
            <a:ext cx="22352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Picture 6">
            <a:extLst>
              <a:ext uri="{FF2B5EF4-FFF2-40B4-BE49-F238E27FC236}">
                <a16:creationId xmlns:a16="http://schemas.microsoft.com/office/drawing/2014/main" id="{35E2573A-8C26-466B-9CC8-719742709A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676400"/>
            <a:ext cx="11144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Номер слайда 4">
            <a:extLst>
              <a:ext uri="{FF2B5EF4-FFF2-40B4-BE49-F238E27FC236}">
                <a16:creationId xmlns:a16="http://schemas.microsoft.com/office/drawing/2014/main" id="{24378450-0BF4-4FF0-9601-2A310EC837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183E66-5CE8-45E4-8B7C-2FE3F6A0FE31}" type="slidenum">
              <a:rPr lang="en-US" altLang="ru-RU"/>
              <a:pPr/>
              <a:t>9</a:t>
            </a:fld>
            <a:endParaRPr lang="en-US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89B0908-3478-432A-B57B-208231F5C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Visualization Challenges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D4AC3A07-F54A-4863-8AAD-4A7B57F58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ctr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ru-RU" sz="2800"/>
              <a:t>How to render 9 or 81 component data at a single point in space? </a:t>
            </a:r>
            <a:br>
              <a:rPr lang="en-US" altLang="ru-RU" sz="2800"/>
            </a:br>
            <a:br>
              <a:rPr lang="en-US" altLang="ru-RU" sz="2800"/>
            </a:br>
            <a:br>
              <a:rPr lang="en-US" altLang="ru-RU" sz="2800"/>
            </a:br>
            <a:endParaRPr lang="en-US" altLang="ru-RU" sz="2800"/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ru-RU" sz="2800"/>
              <a:t>How to render continuity without clutter?</a:t>
            </a:r>
            <a:br>
              <a:rPr lang="en-US" altLang="ru-RU" sz="2800"/>
            </a:br>
            <a:br>
              <a:rPr lang="en-US" altLang="ru-RU" sz="2800"/>
            </a:br>
            <a:endParaRPr lang="en-US" altLang="ru-RU" sz="2800"/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ru-RU" sz="2800"/>
              <a:t>What are the significant details in the data and how to graphically highlight them?</a:t>
            </a:r>
          </a:p>
          <a:p>
            <a:pPr marL="982663" lvl="1" indent="-533400" algn="ctr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ru-RU" sz="2400"/>
          </a:p>
        </p:txBody>
      </p:sp>
      <p:sp>
        <p:nvSpPr>
          <p:cNvPr id="133126" name="Rectangle 6">
            <a:extLst>
              <a:ext uri="{FF2B5EF4-FFF2-40B4-BE49-F238E27FC236}">
                <a16:creationId xmlns:a16="http://schemas.microsoft.com/office/drawing/2014/main" id="{30894F08-E28E-4051-8192-60520DCC5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420888"/>
            <a:ext cx="7239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89000" indent="-439738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93813" indent="-403225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1163" indent="-385763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100" indent="-3873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73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845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417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89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ru-RU" sz="2800" dirty="0">
                <a:solidFill>
                  <a:srgbClr val="000089"/>
                </a:solidFill>
              </a:rPr>
              <a:t>Decomposition: </a:t>
            </a:r>
            <a:br>
              <a:rPr lang="en-US" altLang="ru-RU" sz="2800" dirty="0">
                <a:solidFill>
                  <a:srgbClr val="000089"/>
                </a:solidFill>
              </a:rPr>
            </a:br>
            <a:r>
              <a:rPr lang="en-US" altLang="ru-RU" sz="2800" b="1" dirty="0">
                <a:solidFill>
                  <a:srgbClr val="000089"/>
                </a:solidFill>
              </a:rPr>
              <a:t>eigenvectors and eigenvalues</a:t>
            </a:r>
            <a:br>
              <a:rPr lang="en-US" altLang="ru-RU" sz="2800" dirty="0">
                <a:solidFill>
                  <a:srgbClr val="000089"/>
                </a:solidFill>
              </a:rPr>
            </a:br>
            <a:br>
              <a:rPr lang="en-US" altLang="ru-RU" sz="2800" dirty="0">
                <a:solidFill>
                  <a:srgbClr val="000089"/>
                </a:solidFill>
              </a:rPr>
            </a:br>
            <a:endParaRPr lang="en-US" altLang="ru-RU" sz="2800" dirty="0">
              <a:solidFill>
                <a:srgbClr val="000089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ru-RU" sz="2800" dirty="0">
                <a:solidFill>
                  <a:srgbClr val="000089"/>
                </a:solidFill>
              </a:rPr>
              <a:t>Opacity, filtering, topological approaches</a:t>
            </a:r>
            <a:br>
              <a:rPr lang="en-US" altLang="ru-RU" sz="2800" dirty="0">
                <a:solidFill>
                  <a:srgbClr val="000089"/>
                </a:solidFill>
              </a:rPr>
            </a:br>
            <a:br>
              <a:rPr lang="en-US" altLang="ru-RU" sz="2800" dirty="0">
                <a:solidFill>
                  <a:srgbClr val="000089"/>
                </a:solidFill>
              </a:rPr>
            </a:br>
            <a:br>
              <a:rPr lang="en-US" altLang="ru-RU" sz="2800" dirty="0">
                <a:solidFill>
                  <a:srgbClr val="000089"/>
                </a:solidFill>
              </a:rPr>
            </a:br>
            <a:endParaRPr lang="en-US" altLang="ru-RU" sz="2800" dirty="0">
              <a:solidFill>
                <a:srgbClr val="000089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ru-RU" sz="2800" dirty="0">
                <a:solidFill>
                  <a:srgbClr val="000089"/>
                </a:solidFill>
              </a:rPr>
              <a:t>It’s domain-dependent!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2400</Words>
  <Application>Microsoft Office PowerPoint</Application>
  <PresentationFormat>Екран (4:3)</PresentationFormat>
  <Paragraphs>458</Paragraphs>
  <Slides>43</Slides>
  <Notes>21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43</vt:i4>
      </vt:variant>
    </vt:vector>
  </HeadingPairs>
  <TitlesOfParts>
    <vt:vector size="52" baseType="lpstr">
      <vt:lpstr>Arial</vt:lpstr>
      <vt:lpstr>Calibri</vt:lpstr>
      <vt:lpstr>Century Gothic</vt:lpstr>
      <vt:lpstr>Helvetica</vt:lpstr>
      <vt:lpstr>Monotype Corsiva</vt:lpstr>
      <vt:lpstr>Symbol</vt:lpstr>
      <vt:lpstr>Times New Roman</vt:lpstr>
      <vt:lpstr>Wingdings</vt:lpstr>
      <vt:lpstr>Тема Office</vt:lpstr>
      <vt:lpstr>Data visualization</vt:lpstr>
      <vt:lpstr>Realisation of the course</vt:lpstr>
      <vt:lpstr>tensor Visualization </vt:lpstr>
      <vt:lpstr>What is a tensor?</vt:lpstr>
      <vt:lpstr>Презентація PowerPoint</vt:lpstr>
      <vt:lpstr>Example:  What stress looks like</vt:lpstr>
      <vt:lpstr>What is tensor? Again!</vt:lpstr>
      <vt:lpstr>Modeling Physical Phenomena</vt:lpstr>
      <vt:lpstr>Visualization Challenges</vt:lpstr>
      <vt:lpstr>Visualization methods for tensor fields:</vt:lpstr>
      <vt:lpstr>tensor glyphs </vt:lpstr>
      <vt:lpstr>What is glyph?</vt:lpstr>
      <vt:lpstr>Tensors Glyph</vt:lpstr>
      <vt:lpstr>Tensor glyphs</vt:lpstr>
      <vt:lpstr>Презентація PowerPoint</vt:lpstr>
      <vt:lpstr>Problem of ellipsoid glyphs:</vt:lpstr>
      <vt:lpstr>Problems of cylinder glyphs:</vt:lpstr>
      <vt:lpstr>Презентація PowerPoint</vt:lpstr>
      <vt:lpstr>Презентація PowerPoint</vt:lpstr>
      <vt:lpstr>Comparison of shape perception (previous example)</vt:lpstr>
      <vt:lpstr>Comparison: Ellipsoids vs. superquadrics (Kindlmann)</vt:lpstr>
      <vt:lpstr>Tensor field lines</vt:lpstr>
      <vt:lpstr>Tensor field lines</vt:lpstr>
      <vt:lpstr>Tensor field lines can be rendered as hyperstreamlines: tubes with elliptic cross section, radii proportional to 2nd and 3rd eigenvalue.</vt:lpstr>
      <vt:lpstr>Tensor field topology</vt:lpstr>
      <vt:lpstr>Презентація PowerPoint</vt:lpstr>
      <vt:lpstr>Types of degenerate points, illustrated with linear tensor fields.</vt:lpstr>
      <vt:lpstr>Higher Order Tensors</vt:lpstr>
      <vt:lpstr>Driving Problem</vt:lpstr>
      <vt:lpstr>Basic Constitutive Equation</vt:lpstr>
      <vt:lpstr>Solid Mechanics Vocabulary </vt:lpstr>
      <vt:lpstr>Stiffness Changes With Increasing Stress</vt:lpstr>
      <vt:lpstr>Approach</vt:lpstr>
      <vt:lpstr>Application Constraints</vt:lpstr>
      <vt:lpstr>Polar Decomposition</vt:lpstr>
      <vt:lpstr>Polar Stretch and  Mode of Vulnerability</vt:lpstr>
      <vt:lpstr>Eigentensor Glyphs</vt:lpstr>
      <vt:lpstr>Glyphs and Finite Elements</vt:lpstr>
      <vt:lpstr>Physical Meaning</vt:lpstr>
      <vt:lpstr>Experiments</vt:lpstr>
      <vt:lpstr>Deformation From Experiments</vt:lpstr>
      <vt:lpstr>Material 1: Drucker-Prager Soil Model</vt:lpstr>
      <vt:lpstr>Material 2: Dafalias-Manzari Soil Model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данных</dc:title>
  <dc:creator>alex</dc:creator>
  <cp:lastModifiedBy>Oleksii Vodka / Олексій Олександрович Водка</cp:lastModifiedBy>
  <cp:revision>60</cp:revision>
  <dcterms:created xsi:type="dcterms:W3CDTF">2018-02-06T20:44:58Z</dcterms:created>
  <dcterms:modified xsi:type="dcterms:W3CDTF">2024-05-28T20:43:23Z</dcterms:modified>
</cp:coreProperties>
</file>